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4" r:id="rId1"/>
  </p:sldMasterIdLst>
  <p:sldIdLst>
    <p:sldId id="256" r:id="rId2"/>
    <p:sldId id="268" r:id="rId3"/>
    <p:sldId id="257" r:id="rId4"/>
    <p:sldId id="258" r:id="rId5"/>
    <p:sldId id="259" r:id="rId6"/>
    <p:sldId id="264" r:id="rId7"/>
    <p:sldId id="263" r:id="rId8"/>
    <p:sldId id="261" r:id="rId9"/>
    <p:sldId id="269" r:id="rId10"/>
    <p:sldId id="270" r:id="rId11"/>
    <p:sldId id="271" r:id="rId12"/>
    <p:sldId id="265" r:id="rId13"/>
    <p:sldId id="266" r:id="rId14"/>
    <p:sldId id="267" r:id="rId15"/>
    <p:sldId id="262" r:id="rId16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126" y="2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4" Type="http://schemas.openxmlformats.org/officeDocument/2006/relationships/image" Target="../media/image9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svg"/><Relationship Id="rId1" Type="http://schemas.openxmlformats.org/officeDocument/2006/relationships/image" Target="../media/image31.png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10" Type="http://schemas.openxmlformats.org/officeDocument/2006/relationships/image" Target="../media/image40.svg"/><Relationship Id="rId4" Type="http://schemas.openxmlformats.org/officeDocument/2006/relationships/image" Target="../media/image34.svg"/><Relationship Id="rId9" Type="http://schemas.openxmlformats.org/officeDocument/2006/relationships/image" Target="../media/image39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4" Type="http://schemas.openxmlformats.org/officeDocument/2006/relationships/image" Target="../media/image9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svg"/><Relationship Id="rId1" Type="http://schemas.openxmlformats.org/officeDocument/2006/relationships/image" Target="../media/image31.png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10" Type="http://schemas.openxmlformats.org/officeDocument/2006/relationships/image" Target="../media/image40.svg"/><Relationship Id="rId4" Type="http://schemas.openxmlformats.org/officeDocument/2006/relationships/image" Target="../media/image34.svg"/><Relationship Id="rId9" Type="http://schemas.openxmlformats.org/officeDocument/2006/relationships/image" Target="../media/image39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0E04DC4-7630-411C-B502-849706AF7186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132BC6D8-CC23-4734-848F-0811FEC25F17}">
      <dgm:prSet/>
      <dgm:spPr/>
      <dgm:t>
        <a:bodyPr/>
        <a:lstStyle/>
        <a:p>
          <a:pPr>
            <a:lnSpc>
              <a:spcPct val="100000"/>
            </a:lnSpc>
          </a:pPr>
          <a:r>
            <a:rPr lang="pt-BR"/>
            <a:t>O vinho é uma bebida muito clássica e muito sofisticada, mas também tem um processo de maturação bem definido;</a:t>
          </a:r>
          <a:endParaRPr lang="en-US"/>
        </a:p>
      </dgm:t>
    </dgm:pt>
    <dgm:pt modelId="{AE8DA907-AD63-4871-B2B8-2AA0E2CA279D}" type="parTrans" cxnId="{AA83DA58-6D20-4A19-96FC-1EB9D33A039F}">
      <dgm:prSet/>
      <dgm:spPr/>
      <dgm:t>
        <a:bodyPr/>
        <a:lstStyle/>
        <a:p>
          <a:endParaRPr lang="en-US"/>
        </a:p>
      </dgm:t>
    </dgm:pt>
    <dgm:pt modelId="{0080418F-F9FA-4B4C-807E-01C9DBA9163A}" type="sibTrans" cxnId="{AA83DA58-6D20-4A19-96FC-1EB9D33A039F}">
      <dgm:prSet/>
      <dgm:spPr/>
      <dgm:t>
        <a:bodyPr/>
        <a:lstStyle/>
        <a:p>
          <a:endParaRPr lang="en-US"/>
        </a:p>
      </dgm:t>
    </dgm:pt>
    <dgm:pt modelId="{0015E645-DA30-425F-845B-29629959BE39}">
      <dgm:prSet/>
      <dgm:spPr/>
      <dgm:t>
        <a:bodyPr/>
        <a:lstStyle/>
        <a:p>
          <a:pPr>
            <a:lnSpc>
              <a:spcPct val="100000"/>
            </a:lnSpc>
          </a:pPr>
          <a:r>
            <a:rPr lang="pt-BR"/>
            <a:t>O principal desafio é manter o vinho em processo de maturação em uma temperatura e umidade ideais para um bom envelhecimento;</a:t>
          </a:r>
          <a:endParaRPr lang="en-US"/>
        </a:p>
      </dgm:t>
    </dgm:pt>
    <dgm:pt modelId="{B3D2BB78-1A9C-44AE-AE58-78EB53F3B554}" type="parTrans" cxnId="{BCFF6072-DFD0-4FF3-9587-F7F3025E73ED}">
      <dgm:prSet/>
      <dgm:spPr/>
      <dgm:t>
        <a:bodyPr/>
        <a:lstStyle/>
        <a:p>
          <a:endParaRPr lang="en-US"/>
        </a:p>
      </dgm:t>
    </dgm:pt>
    <dgm:pt modelId="{76D14859-F0D4-4A0B-8DE3-8E700990AB41}" type="sibTrans" cxnId="{BCFF6072-DFD0-4FF3-9587-F7F3025E73ED}">
      <dgm:prSet/>
      <dgm:spPr/>
      <dgm:t>
        <a:bodyPr/>
        <a:lstStyle/>
        <a:p>
          <a:endParaRPr lang="en-US"/>
        </a:p>
      </dgm:t>
    </dgm:pt>
    <dgm:pt modelId="{7D1E1264-4E7F-47C1-B794-AF63FDFB8C20}">
      <dgm:prSet/>
      <dgm:spPr/>
      <dgm:t>
        <a:bodyPr/>
        <a:lstStyle/>
        <a:p>
          <a:pPr>
            <a:lnSpc>
              <a:spcPct val="100000"/>
            </a:lnSpc>
          </a:pPr>
          <a:r>
            <a:rPr lang="pt-BR"/>
            <a:t>O problema esta justamente nesse controle de temperatura, pois uma alteração brusca na temperatura e umidade afeta na qualidade do vinho, podendo levar a perda total do seu produto.</a:t>
          </a:r>
          <a:endParaRPr lang="en-US"/>
        </a:p>
      </dgm:t>
    </dgm:pt>
    <dgm:pt modelId="{511B1963-8311-4572-8AE4-0258DCEA7746}" type="parTrans" cxnId="{7D2EC304-062A-4E59-8371-849C036A567D}">
      <dgm:prSet/>
      <dgm:spPr/>
      <dgm:t>
        <a:bodyPr/>
        <a:lstStyle/>
        <a:p>
          <a:endParaRPr lang="en-US"/>
        </a:p>
      </dgm:t>
    </dgm:pt>
    <dgm:pt modelId="{A3D5EE71-1533-4ECF-97EF-E3B11CBD10C0}" type="sibTrans" cxnId="{7D2EC304-062A-4E59-8371-849C036A567D}">
      <dgm:prSet/>
      <dgm:spPr/>
      <dgm:t>
        <a:bodyPr/>
        <a:lstStyle/>
        <a:p>
          <a:endParaRPr lang="en-US"/>
        </a:p>
      </dgm:t>
    </dgm:pt>
    <dgm:pt modelId="{770EE8F9-9FF1-486C-BD27-8E28B83D7F9E}" type="pres">
      <dgm:prSet presAssocID="{00E04DC4-7630-411C-B502-849706AF7186}" presName="root" presStyleCnt="0">
        <dgm:presLayoutVars>
          <dgm:dir/>
          <dgm:resizeHandles val="exact"/>
        </dgm:presLayoutVars>
      </dgm:prSet>
      <dgm:spPr/>
    </dgm:pt>
    <dgm:pt modelId="{4E5B32DD-B2BE-452B-BCFE-FBDCA052CF78}" type="pres">
      <dgm:prSet presAssocID="{132BC6D8-CC23-4734-848F-0811FEC25F17}" presName="compNode" presStyleCnt="0"/>
      <dgm:spPr/>
    </dgm:pt>
    <dgm:pt modelId="{B2ECD81F-E591-4EC2-9D3D-5AA92645B0B1}" type="pres">
      <dgm:prSet presAssocID="{132BC6D8-CC23-4734-848F-0811FEC25F17}" presName="bgRect" presStyleLbl="bgShp" presStyleIdx="0" presStyleCnt="3"/>
      <dgm:spPr/>
    </dgm:pt>
    <dgm:pt modelId="{9F4D3B3D-5DCF-47BF-9153-6B2BBBAEDAE4}" type="pres">
      <dgm:prSet presAssocID="{132BC6D8-CC23-4734-848F-0811FEC25F17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rapes"/>
        </a:ext>
      </dgm:extLst>
    </dgm:pt>
    <dgm:pt modelId="{BE6C0916-D1A5-4884-B384-55DF7E794490}" type="pres">
      <dgm:prSet presAssocID="{132BC6D8-CC23-4734-848F-0811FEC25F17}" presName="spaceRect" presStyleCnt="0"/>
      <dgm:spPr/>
    </dgm:pt>
    <dgm:pt modelId="{EC33A912-EDA9-4495-9D28-B18555976457}" type="pres">
      <dgm:prSet presAssocID="{132BC6D8-CC23-4734-848F-0811FEC25F17}" presName="parTx" presStyleLbl="revTx" presStyleIdx="0" presStyleCnt="3">
        <dgm:presLayoutVars>
          <dgm:chMax val="0"/>
          <dgm:chPref val="0"/>
        </dgm:presLayoutVars>
      </dgm:prSet>
      <dgm:spPr/>
    </dgm:pt>
    <dgm:pt modelId="{EBBAB168-8F39-4B12-80F0-B5A4482AF979}" type="pres">
      <dgm:prSet presAssocID="{0080418F-F9FA-4B4C-807E-01C9DBA9163A}" presName="sibTrans" presStyleCnt="0"/>
      <dgm:spPr/>
    </dgm:pt>
    <dgm:pt modelId="{4DCAB357-EDCA-4EFF-99D1-B07D4351CCBD}" type="pres">
      <dgm:prSet presAssocID="{0015E645-DA30-425F-845B-29629959BE39}" presName="compNode" presStyleCnt="0"/>
      <dgm:spPr/>
    </dgm:pt>
    <dgm:pt modelId="{7EAC6179-A665-4394-AC73-A27CA594D66E}" type="pres">
      <dgm:prSet presAssocID="{0015E645-DA30-425F-845B-29629959BE39}" presName="bgRect" presStyleLbl="bgShp" presStyleIdx="1" presStyleCnt="3"/>
      <dgm:spPr/>
    </dgm:pt>
    <dgm:pt modelId="{68874E66-C28B-45AC-B44D-49B977AA6F31}" type="pres">
      <dgm:prSet presAssocID="{0015E645-DA30-425F-845B-29629959BE39}" presName="iconRect" presStyleLbl="node1" presStyleIdx="1" presStyleCnt="3" custLinFactX="112820" custLinFactY="100000" custLinFactNeighborX="200000" custLinFactNeighborY="148968"/>
      <dgm:spPr>
        <a:ln>
          <a:noFill/>
        </a:ln>
      </dgm:spPr>
    </dgm:pt>
    <dgm:pt modelId="{EB2D2FB1-95DE-45C0-835D-0CB723B3AB1A}" type="pres">
      <dgm:prSet presAssocID="{0015E645-DA30-425F-845B-29629959BE39}" presName="spaceRect" presStyleCnt="0"/>
      <dgm:spPr/>
    </dgm:pt>
    <dgm:pt modelId="{62C893C0-9CF6-4E31-B5A1-B6F7DB126B99}" type="pres">
      <dgm:prSet presAssocID="{0015E645-DA30-425F-845B-29629959BE39}" presName="parTx" presStyleLbl="revTx" presStyleIdx="1" presStyleCnt="3">
        <dgm:presLayoutVars>
          <dgm:chMax val="0"/>
          <dgm:chPref val="0"/>
        </dgm:presLayoutVars>
      </dgm:prSet>
      <dgm:spPr/>
    </dgm:pt>
    <dgm:pt modelId="{CD30471E-9C9D-4105-9553-3E0F4E9A75C8}" type="pres">
      <dgm:prSet presAssocID="{76D14859-F0D4-4A0B-8DE3-8E700990AB41}" presName="sibTrans" presStyleCnt="0"/>
      <dgm:spPr/>
    </dgm:pt>
    <dgm:pt modelId="{00EB9DC4-D01F-4733-88B7-B5073713A520}" type="pres">
      <dgm:prSet presAssocID="{7D1E1264-4E7F-47C1-B794-AF63FDFB8C20}" presName="compNode" presStyleCnt="0"/>
      <dgm:spPr/>
    </dgm:pt>
    <dgm:pt modelId="{4E411C41-F318-4C88-A7EC-C0217FC54FC3}" type="pres">
      <dgm:prSet presAssocID="{7D1E1264-4E7F-47C1-B794-AF63FDFB8C20}" presName="bgRect" presStyleLbl="bgShp" presStyleIdx="2" presStyleCnt="3"/>
      <dgm:spPr/>
    </dgm:pt>
    <dgm:pt modelId="{1D312433-7812-4562-B83E-331A635F9BBB}" type="pres">
      <dgm:prSet presAssocID="{7D1E1264-4E7F-47C1-B794-AF63FDFB8C20}" presName="iconRect" presStyleLbl="nod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rmômetro"/>
        </a:ext>
      </dgm:extLst>
    </dgm:pt>
    <dgm:pt modelId="{EC332367-AE38-4169-9A18-1E7538524912}" type="pres">
      <dgm:prSet presAssocID="{7D1E1264-4E7F-47C1-B794-AF63FDFB8C20}" presName="spaceRect" presStyleCnt="0"/>
      <dgm:spPr/>
    </dgm:pt>
    <dgm:pt modelId="{BECCE7AB-2A47-4810-AFCD-9AA6F6444A9D}" type="pres">
      <dgm:prSet presAssocID="{7D1E1264-4E7F-47C1-B794-AF63FDFB8C20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7D2EC304-062A-4E59-8371-849C036A567D}" srcId="{00E04DC4-7630-411C-B502-849706AF7186}" destId="{7D1E1264-4E7F-47C1-B794-AF63FDFB8C20}" srcOrd="2" destOrd="0" parTransId="{511B1963-8311-4572-8AE4-0258DCEA7746}" sibTransId="{A3D5EE71-1533-4ECF-97EF-E3B11CBD10C0}"/>
    <dgm:cxn modelId="{ACF13C72-35BA-483D-BDE2-4738D3E3A441}" type="presOf" srcId="{7D1E1264-4E7F-47C1-B794-AF63FDFB8C20}" destId="{BECCE7AB-2A47-4810-AFCD-9AA6F6444A9D}" srcOrd="0" destOrd="0" presId="urn:microsoft.com/office/officeart/2018/2/layout/IconVerticalSolidList"/>
    <dgm:cxn modelId="{BCFF6072-DFD0-4FF3-9587-F7F3025E73ED}" srcId="{00E04DC4-7630-411C-B502-849706AF7186}" destId="{0015E645-DA30-425F-845B-29629959BE39}" srcOrd="1" destOrd="0" parTransId="{B3D2BB78-1A9C-44AE-AE58-78EB53F3B554}" sibTransId="{76D14859-F0D4-4A0B-8DE3-8E700990AB41}"/>
    <dgm:cxn modelId="{6A0F8674-2F7D-4312-BD1B-6EB65D8B961C}" type="presOf" srcId="{132BC6D8-CC23-4734-848F-0811FEC25F17}" destId="{EC33A912-EDA9-4495-9D28-B18555976457}" srcOrd="0" destOrd="0" presId="urn:microsoft.com/office/officeart/2018/2/layout/IconVerticalSolidList"/>
    <dgm:cxn modelId="{AA83DA58-6D20-4A19-96FC-1EB9D33A039F}" srcId="{00E04DC4-7630-411C-B502-849706AF7186}" destId="{132BC6D8-CC23-4734-848F-0811FEC25F17}" srcOrd="0" destOrd="0" parTransId="{AE8DA907-AD63-4871-B2B8-2AA0E2CA279D}" sibTransId="{0080418F-F9FA-4B4C-807E-01C9DBA9163A}"/>
    <dgm:cxn modelId="{8D4EA2A7-9786-4928-8B86-4B86A4706389}" type="presOf" srcId="{0015E645-DA30-425F-845B-29629959BE39}" destId="{62C893C0-9CF6-4E31-B5A1-B6F7DB126B99}" srcOrd="0" destOrd="0" presId="urn:microsoft.com/office/officeart/2018/2/layout/IconVerticalSolidList"/>
    <dgm:cxn modelId="{ECB06BF8-6EE5-4AE4-A470-E78D36C4AA13}" type="presOf" srcId="{00E04DC4-7630-411C-B502-849706AF7186}" destId="{770EE8F9-9FF1-486C-BD27-8E28B83D7F9E}" srcOrd="0" destOrd="0" presId="urn:microsoft.com/office/officeart/2018/2/layout/IconVerticalSolidList"/>
    <dgm:cxn modelId="{BBC0D963-F8C9-4858-B82E-D56A9CE6F70B}" type="presParOf" srcId="{770EE8F9-9FF1-486C-BD27-8E28B83D7F9E}" destId="{4E5B32DD-B2BE-452B-BCFE-FBDCA052CF78}" srcOrd="0" destOrd="0" presId="urn:microsoft.com/office/officeart/2018/2/layout/IconVerticalSolidList"/>
    <dgm:cxn modelId="{95A556DE-B30D-4A12-99C1-4A85B5D502FA}" type="presParOf" srcId="{4E5B32DD-B2BE-452B-BCFE-FBDCA052CF78}" destId="{B2ECD81F-E591-4EC2-9D3D-5AA92645B0B1}" srcOrd="0" destOrd="0" presId="urn:microsoft.com/office/officeart/2018/2/layout/IconVerticalSolidList"/>
    <dgm:cxn modelId="{E41D5DF3-156D-4D7A-9F8D-11BEDC75E41F}" type="presParOf" srcId="{4E5B32DD-B2BE-452B-BCFE-FBDCA052CF78}" destId="{9F4D3B3D-5DCF-47BF-9153-6B2BBBAEDAE4}" srcOrd="1" destOrd="0" presId="urn:microsoft.com/office/officeart/2018/2/layout/IconVerticalSolidList"/>
    <dgm:cxn modelId="{A0E7580D-7207-4356-A66C-6F16150D4479}" type="presParOf" srcId="{4E5B32DD-B2BE-452B-BCFE-FBDCA052CF78}" destId="{BE6C0916-D1A5-4884-B384-55DF7E794490}" srcOrd="2" destOrd="0" presId="urn:microsoft.com/office/officeart/2018/2/layout/IconVerticalSolidList"/>
    <dgm:cxn modelId="{E55D4F67-8744-41A1-BB0E-6CE3B3F64DC9}" type="presParOf" srcId="{4E5B32DD-B2BE-452B-BCFE-FBDCA052CF78}" destId="{EC33A912-EDA9-4495-9D28-B18555976457}" srcOrd="3" destOrd="0" presId="urn:microsoft.com/office/officeart/2018/2/layout/IconVerticalSolidList"/>
    <dgm:cxn modelId="{4321E126-E83C-40C6-91BD-133FB75DC85A}" type="presParOf" srcId="{770EE8F9-9FF1-486C-BD27-8E28B83D7F9E}" destId="{EBBAB168-8F39-4B12-80F0-B5A4482AF979}" srcOrd="1" destOrd="0" presId="urn:microsoft.com/office/officeart/2018/2/layout/IconVerticalSolidList"/>
    <dgm:cxn modelId="{9DD5A7B9-B903-4633-BF50-3C195775719E}" type="presParOf" srcId="{770EE8F9-9FF1-486C-BD27-8E28B83D7F9E}" destId="{4DCAB357-EDCA-4EFF-99D1-B07D4351CCBD}" srcOrd="2" destOrd="0" presId="urn:microsoft.com/office/officeart/2018/2/layout/IconVerticalSolidList"/>
    <dgm:cxn modelId="{9E51DB14-4602-4B0E-862F-927935427AF6}" type="presParOf" srcId="{4DCAB357-EDCA-4EFF-99D1-B07D4351CCBD}" destId="{7EAC6179-A665-4394-AC73-A27CA594D66E}" srcOrd="0" destOrd="0" presId="urn:microsoft.com/office/officeart/2018/2/layout/IconVerticalSolidList"/>
    <dgm:cxn modelId="{C5F07707-86E5-4009-BE8C-A94F41AEEFD7}" type="presParOf" srcId="{4DCAB357-EDCA-4EFF-99D1-B07D4351CCBD}" destId="{68874E66-C28B-45AC-B44D-49B977AA6F31}" srcOrd="1" destOrd="0" presId="urn:microsoft.com/office/officeart/2018/2/layout/IconVerticalSolidList"/>
    <dgm:cxn modelId="{3B9B6F18-7E66-4C16-9FD0-4E0E22B05EEA}" type="presParOf" srcId="{4DCAB357-EDCA-4EFF-99D1-B07D4351CCBD}" destId="{EB2D2FB1-95DE-45C0-835D-0CB723B3AB1A}" srcOrd="2" destOrd="0" presId="urn:microsoft.com/office/officeart/2018/2/layout/IconVerticalSolidList"/>
    <dgm:cxn modelId="{B8550D97-CCC4-43BA-ACFF-D05E6F2EC222}" type="presParOf" srcId="{4DCAB357-EDCA-4EFF-99D1-B07D4351CCBD}" destId="{62C893C0-9CF6-4E31-B5A1-B6F7DB126B99}" srcOrd="3" destOrd="0" presId="urn:microsoft.com/office/officeart/2018/2/layout/IconVerticalSolidList"/>
    <dgm:cxn modelId="{473B8BCD-EA1F-44F2-A083-4B63E1E1163F}" type="presParOf" srcId="{770EE8F9-9FF1-486C-BD27-8E28B83D7F9E}" destId="{CD30471E-9C9D-4105-9553-3E0F4E9A75C8}" srcOrd="3" destOrd="0" presId="urn:microsoft.com/office/officeart/2018/2/layout/IconVerticalSolidList"/>
    <dgm:cxn modelId="{C0795D9F-F94F-4216-85C1-EC37A836E454}" type="presParOf" srcId="{770EE8F9-9FF1-486C-BD27-8E28B83D7F9E}" destId="{00EB9DC4-D01F-4733-88B7-B5073713A520}" srcOrd="4" destOrd="0" presId="urn:microsoft.com/office/officeart/2018/2/layout/IconVerticalSolidList"/>
    <dgm:cxn modelId="{4DA00437-9F87-4FDD-8DFD-6803D067C927}" type="presParOf" srcId="{00EB9DC4-D01F-4733-88B7-B5073713A520}" destId="{4E411C41-F318-4C88-A7EC-C0217FC54FC3}" srcOrd="0" destOrd="0" presId="urn:microsoft.com/office/officeart/2018/2/layout/IconVerticalSolidList"/>
    <dgm:cxn modelId="{85DF3F06-5EE2-413A-8A74-D4A82DF4DC35}" type="presParOf" srcId="{00EB9DC4-D01F-4733-88B7-B5073713A520}" destId="{1D312433-7812-4562-B83E-331A635F9BBB}" srcOrd="1" destOrd="0" presId="urn:microsoft.com/office/officeart/2018/2/layout/IconVerticalSolidList"/>
    <dgm:cxn modelId="{2BDEEFB1-05FC-4E78-B39C-B17BE4016E36}" type="presParOf" srcId="{00EB9DC4-D01F-4733-88B7-B5073713A520}" destId="{EC332367-AE38-4169-9A18-1E7538524912}" srcOrd="2" destOrd="0" presId="urn:microsoft.com/office/officeart/2018/2/layout/IconVerticalSolidList"/>
    <dgm:cxn modelId="{212BD16A-8011-4F7B-ABCE-D459D427A86B}" type="presParOf" srcId="{00EB9DC4-D01F-4733-88B7-B5073713A520}" destId="{BECCE7AB-2A47-4810-AFCD-9AA6F6444A9D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1A922BF-C644-4D6D-BEC2-C4CBDFDD51B4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5" csCatId="colorful" phldr="1"/>
      <dgm:spPr/>
      <dgm:t>
        <a:bodyPr/>
        <a:lstStyle/>
        <a:p>
          <a:endParaRPr lang="en-US"/>
        </a:p>
      </dgm:t>
    </dgm:pt>
    <dgm:pt modelId="{6B0A06DD-4156-41F2-A86A-C17BFC8A6C4B}">
      <dgm:prSet/>
      <dgm:spPr/>
      <dgm:t>
        <a:bodyPr/>
        <a:lstStyle/>
        <a:p>
          <a:r>
            <a:rPr lang="pt-BR" dirty="0"/>
            <a:t>Fazer uma análise da sua vinícola;</a:t>
          </a:r>
          <a:endParaRPr lang="en-US" dirty="0"/>
        </a:p>
      </dgm:t>
    </dgm:pt>
    <dgm:pt modelId="{94CD9786-0862-48EE-9F29-0B85A6B28901}" type="parTrans" cxnId="{6A79B072-DD42-441A-95B2-BF8A2612A986}">
      <dgm:prSet/>
      <dgm:spPr/>
      <dgm:t>
        <a:bodyPr/>
        <a:lstStyle/>
        <a:p>
          <a:endParaRPr lang="en-US"/>
        </a:p>
      </dgm:t>
    </dgm:pt>
    <dgm:pt modelId="{C506E7FE-E308-4313-800F-847D60F0CEA5}" type="sibTrans" cxnId="{6A79B072-DD42-441A-95B2-BF8A2612A986}">
      <dgm:prSet/>
      <dgm:spPr/>
      <dgm:t>
        <a:bodyPr/>
        <a:lstStyle/>
        <a:p>
          <a:endParaRPr lang="en-US"/>
        </a:p>
      </dgm:t>
    </dgm:pt>
    <dgm:pt modelId="{9973AB03-7FDB-42EE-89E8-2B929B971F9C}">
      <dgm:prSet/>
      <dgm:spPr/>
      <dgm:t>
        <a:bodyPr/>
        <a:lstStyle/>
        <a:p>
          <a:r>
            <a:rPr lang="pt-BR" dirty="0"/>
            <a:t>Implantar o sistema necessário para receber as informações de temperatura;</a:t>
          </a:r>
          <a:endParaRPr lang="en-US" dirty="0"/>
        </a:p>
      </dgm:t>
    </dgm:pt>
    <dgm:pt modelId="{085BC075-46BF-4649-BD63-BDC3A845968C}" type="parTrans" cxnId="{49039CD5-E9D4-4971-A811-831EE265ED69}">
      <dgm:prSet/>
      <dgm:spPr/>
      <dgm:t>
        <a:bodyPr/>
        <a:lstStyle/>
        <a:p>
          <a:endParaRPr lang="en-US"/>
        </a:p>
      </dgm:t>
    </dgm:pt>
    <dgm:pt modelId="{CC17BF39-57D9-49DE-ABAE-8AD42765D966}" type="sibTrans" cxnId="{49039CD5-E9D4-4971-A811-831EE265ED69}">
      <dgm:prSet/>
      <dgm:spPr/>
      <dgm:t>
        <a:bodyPr/>
        <a:lstStyle/>
        <a:p>
          <a:endParaRPr lang="en-US"/>
        </a:p>
      </dgm:t>
    </dgm:pt>
    <dgm:pt modelId="{0782E6CC-AD16-48CB-927F-A5FDBAEA557A}">
      <dgm:prSet/>
      <dgm:spPr/>
      <dgm:t>
        <a:bodyPr/>
        <a:lstStyle/>
        <a:p>
          <a:r>
            <a:rPr lang="pt-BR"/>
            <a:t>Utilizando as informações, automatizar o sistema de resfriamento e umidade;</a:t>
          </a:r>
          <a:endParaRPr lang="en-US"/>
        </a:p>
      </dgm:t>
    </dgm:pt>
    <dgm:pt modelId="{D15894F4-3C04-4565-9DC6-6EF0B8728582}" type="parTrans" cxnId="{92D365D4-3384-4C94-95E6-2275616D26F6}">
      <dgm:prSet/>
      <dgm:spPr/>
      <dgm:t>
        <a:bodyPr/>
        <a:lstStyle/>
        <a:p>
          <a:endParaRPr lang="en-US"/>
        </a:p>
      </dgm:t>
    </dgm:pt>
    <dgm:pt modelId="{78F7CAB4-D913-4855-9779-A4503B0E7BA3}" type="sibTrans" cxnId="{92D365D4-3384-4C94-95E6-2275616D26F6}">
      <dgm:prSet/>
      <dgm:spPr/>
      <dgm:t>
        <a:bodyPr/>
        <a:lstStyle/>
        <a:p>
          <a:endParaRPr lang="en-US"/>
        </a:p>
      </dgm:t>
    </dgm:pt>
    <dgm:pt modelId="{4C0F456E-2D0E-4F55-ABAF-BA517BDE403B}">
      <dgm:prSet/>
      <dgm:spPr/>
      <dgm:t>
        <a:bodyPr/>
        <a:lstStyle/>
        <a:p>
          <a:r>
            <a:rPr lang="pt-BR"/>
            <a:t>Você recebe as informações em tempo real;</a:t>
          </a:r>
          <a:endParaRPr lang="en-US"/>
        </a:p>
      </dgm:t>
    </dgm:pt>
    <dgm:pt modelId="{261A951E-1CA8-44A8-8185-3052090A177A}" type="parTrans" cxnId="{16BD28FA-F201-4CD8-9549-1DF304C4D907}">
      <dgm:prSet/>
      <dgm:spPr/>
      <dgm:t>
        <a:bodyPr/>
        <a:lstStyle/>
        <a:p>
          <a:endParaRPr lang="en-US"/>
        </a:p>
      </dgm:t>
    </dgm:pt>
    <dgm:pt modelId="{8F35A3C6-96C6-454F-8DE0-9F207680D56D}" type="sibTrans" cxnId="{16BD28FA-F201-4CD8-9549-1DF304C4D907}">
      <dgm:prSet/>
      <dgm:spPr/>
      <dgm:t>
        <a:bodyPr/>
        <a:lstStyle/>
        <a:p>
          <a:endParaRPr lang="en-US"/>
        </a:p>
      </dgm:t>
    </dgm:pt>
    <dgm:pt modelId="{827F9107-3BCD-41FD-A168-6F3695F5968A}">
      <dgm:prSet/>
      <dgm:spPr/>
      <dgm:t>
        <a:bodyPr/>
        <a:lstStyle/>
        <a:p>
          <a:r>
            <a:rPr lang="pt-BR"/>
            <a:t>Você economiza na energia e lucra na qualidade do seu vinho!.</a:t>
          </a:r>
          <a:endParaRPr lang="en-US"/>
        </a:p>
      </dgm:t>
    </dgm:pt>
    <dgm:pt modelId="{D21D40A0-4B83-4C5B-AE75-B6379DE32C53}" type="parTrans" cxnId="{8343289E-1CBD-492C-844D-49AD005FB2DD}">
      <dgm:prSet/>
      <dgm:spPr/>
      <dgm:t>
        <a:bodyPr/>
        <a:lstStyle/>
        <a:p>
          <a:endParaRPr lang="en-US"/>
        </a:p>
      </dgm:t>
    </dgm:pt>
    <dgm:pt modelId="{9E3B0518-8D11-4866-ADA6-A09156905674}" type="sibTrans" cxnId="{8343289E-1CBD-492C-844D-49AD005FB2DD}">
      <dgm:prSet/>
      <dgm:spPr/>
      <dgm:t>
        <a:bodyPr/>
        <a:lstStyle/>
        <a:p>
          <a:endParaRPr lang="en-US"/>
        </a:p>
      </dgm:t>
    </dgm:pt>
    <dgm:pt modelId="{BB5C1B46-5240-48DE-B29C-CD9127222EC2}" type="pres">
      <dgm:prSet presAssocID="{A1A922BF-C644-4D6D-BEC2-C4CBDFDD51B4}" presName="root" presStyleCnt="0">
        <dgm:presLayoutVars>
          <dgm:dir/>
          <dgm:resizeHandles val="exact"/>
        </dgm:presLayoutVars>
      </dgm:prSet>
      <dgm:spPr/>
    </dgm:pt>
    <dgm:pt modelId="{0CAE4616-7029-4780-AC07-20BC3BB218B9}" type="pres">
      <dgm:prSet presAssocID="{6B0A06DD-4156-41F2-A86A-C17BFC8A6C4B}" presName="compNode" presStyleCnt="0"/>
      <dgm:spPr/>
    </dgm:pt>
    <dgm:pt modelId="{E06CC75F-B077-4E80-A72B-952D49558B1D}" type="pres">
      <dgm:prSet presAssocID="{6B0A06DD-4156-41F2-A86A-C17BFC8A6C4B}" presName="bgRect" presStyleLbl="bgShp" presStyleIdx="0" presStyleCnt="5"/>
      <dgm:spPr/>
    </dgm:pt>
    <dgm:pt modelId="{DEFBF327-6781-4C20-A30D-5F4CBE16DB91}" type="pres">
      <dgm:prSet presAssocID="{6B0A06DD-4156-41F2-A86A-C17BFC8A6C4B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vas com preenchimento sólido"/>
        </a:ext>
      </dgm:extLst>
    </dgm:pt>
    <dgm:pt modelId="{2242583A-DD68-4428-8CBB-8032C38222EB}" type="pres">
      <dgm:prSet presAssocID="{6B0A06DD-4156-41F2-A86A-C17BFC8A6C4B}" presName="spaceRect" presStyleCnt="0"/>
      <dgm:spPr/>
    </dgm:pt>
    <dgm:pt modelId="{44C5633D-29D6-42ED-BBAE-1697A2E7F49B}" type="pres">
      <dgm:prSet presAssocID="{6B0A06DD-4156-41F2-A86A-C17BFC8A6C4B}" presName="parTx" presStyleLbl="revTx" presStyleIdx="0" presStyleCnt="5">
        <dgm:presLayoutVars>
          <dgm:chMax val="0"/>
          <dgm:chPref val="0"/>
        </dgm:presLayoutVars>
      </dgm:prSet>
      <dgm:spPr/>
    </dgm:pt>
    <dgm:pt modelId="{1C918D02-22AE-451A-B4B8-9A03FE70D653}" type="pres">
      <dgm:prSet presAssocID="{C506E7FE-E308-4313-800F-847D60F0CEA5}" presName="sibTrans" presStyleCnt="0"/>
      <dgm:spPr/>
    </dgm:pt>
    <dgm:pt modelId="{D6F1633F-C3C7-4314-9C64-5BF0FA5C45A0}" type="pres">
      <dgm:prSet presAssocID="{9973AB03-7FDB-42EE-89E8-2B929B971F9C}" presName="compNode" presStyleCnt="0"/>
      <dgm:spPr/>
    </dgm:pt>
    <dgm:pt modelId="{5C31B6B5-B5B6-412A-858E-5FAE86FD8B31}" type="pres">
      <dgm:prSet presAssocID="{9973AB03-7FDB-42EE-89E8-2B929B971F9C}" presName="bgRect" presStyleLbl="bgShp" presStyleIdx="1" presStyleCnt="5"/>
      <dgm:spPr/>
    </dgm:pt>
    <dgm:pt modelId="{AC838C6F-2B34-423B-8DE9-8AEAA6722B04}" type="pres">
      <dgm:prSet presAssocID="{9973AB03-7FDB-42EE-89E8-2B929B971F9C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ow Temperature"/>
        </a:ext>
      </dgm:extLst>
    </dgm:pt>
    <dgm:pt modelId="{2B2921A5-4B7D-48B2-8604-65A3862FB227}" type="pres">
      <dgm:prSet presAssocID="{9973AB03-7FDB-42EE-89E8-2B929B971F9C}" presName="spaceRect" presStyleCnt="0"/>
      <dgm:spPr/>
    </dgm:pt>
    <dgm:pt modelId="{EE44CEE7-B14D-46EA-A475-7AE216F7CF49}" type="pres">
      <dgm:prSet presAssocID="{9973AB03-7FDB-42EE-89E8-2B929B971F9C}" presName="parTx" presStyleLbl="revTx" presStyleIdx="1" presStyleCnt="5">
        <dgm:presLayoutVars>
          <dgm:chMax val="0"/>
          <dgm:chPref val="0"/>
        </dgm:presLayoutVars>
      </dgm:prSet>
      <dgm:spPr/>
    </dgm:pt>
    <dgm:pt modelId="{EA200E43-8CFD-4127-8FFF-766442769E43}" type="pres">
      <dgm:prSet presAssocID="{CC17BF39-57D9-49DE-ABAE-8AD42765D966}" presName="sibTrans" presStyleCnt="0"/>
      <dgm:spPr/>
    </dgm:pt>
    <dgm:pt modelId="{6044C780-2411-4372-84E7-604019BC12F9}" type="pres">
      <dgm:prSet presAssocID="{0782E6CC-AD16-48CB-927F-A5FDBAEA557A}" presName="compNode" presStyleCnt="0"/>
      <dgm:spPr/>
    </dgm:pt>
    <dgm:pt modelId="{0CFB8947-67EF-4281-95E9-469268899BC3}" type="pres">
      <dgm:prSet presAssocID="{0782E6CC-AD16-48CB-927F-A5FDBAEA557A}" presName="bgRect" presStyleLbl="bgShp" presStyleIdx="2" presStyleCnt="5"/>
      <dgm:spPr/>
    </dgm:pt>
    <dgm:pt modelId="{5BC5E2E9-D8E4-441F-B8A6-603B3E36ABF0}" type="pres">
      <dgm:prSet presAssocID="{0782E6CC-AD16-48CB-927F-A5FDBAEA557A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rmômetro"/>
        </a:ext>
      </dgm:extLst>
    </dgm:pt>
    <dgm:pt modelId="{04A7EBF0-1371-4D62-9CE3-9064AE8E7DA4}" type="pres">
      <dgm:prSet presAssocID="{0782E6CC-AD16-48CB-927F-A5FDBAEA557A}" presName="spaceRect" presStyleCnt="0"/>
      <dgm:spPr/>
    </dgm:pt>
    <dgm:pt modelId="{278E3935-EFA8-4CD4-8D93-6DF7733E8345}" type="pres">
      <dgm:prSet presAssocID="{0782E6CC-AD16-48CB-927F-A5FDBAEA557A}" presName="parTx" presStyleLbl="revTx" presStyleIdx="2" presStyleCnt="5">
        <dgm:presLayoutVars>
          <dgm:chMax val="0"/>
          <dgm:chPref val="0"/>
        </dgm:presLayoutVars>
      </dgm:prSet>
      <dgm:spPr/>
    </dgm:pt>
    <dgm:pt modelId="{0CA4C094-405E-49F4-BF04-40C73D73F152}" type="pres">
      <dgm:prSet presAssocID="{78F7CAB4-D913-4855-9779-A4503B0E7BA3}" presName="sibTrans" presStyleCnt="0"/>
      <dgm:spPr/>
    </dgm:pt>
    <dgm:pt modelId="{EA5F5089-689D-4EAF-82AF-83D0B7E66648}" type="pres">
      <dgm:prSet presAssocID="{4C0F456E-2D0E-4F55-ABAF-BA517BDE403B}" presName="compNode" presStyleCnt="0"/>
      <dgm:spPr/>
    </dgm:pt>
    <dgm:pt modelId="{891D92CE-1C6A-4097-9223-424C644782DA}" type="pres">
      <dgm:prSet presAssocID="{4C0F456E-2D0E-4F55-ABAF-BA517BDE403B}" presName="bgRect" presStyleLbl="bgShp" presStyleIdx="3" presStyleCnt="5"/>
      <dgm:spPr/>
    </dgm:pt>
    <dgm:pt modelId="{0CBE2C3E-C083-481B-B205-E690D95AC50B}" type="pres">
      <dgm:prSet presAssocID="{4C0F456E-2D0E-4F55-ABAF-BA517BDE403B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log com preenchimento sólido"/>
        </a:ext>
      </dgm:extLst>
    </dgm:pt>
    <dgm:pt modelId="{D694D26E-2713-4930-BA4B-37BDF2065808}" type="pres">
      <dgm:prSet presAssocID="{4C0F456E-2D0E-4F55-ABAF-BA517BDE403B}" presName="spaceRect" presStyleCnt="0"/>
      <dgm:spPr/>
    </dgm:pt>
    <dgm:pt modelId="{112EA998-726D-46A3-9CBE-0ABFF1F689AC}" type="pres">
      <dgm:prSet presAssocID="{4C0F456E-2D0E-4F55-ABAF-BA517BDE403B}" presName="parTx" presStyleLbl="revTx" presStyleIdx="3" presStyleCnt="5">
        <dgm:presLayoutVars>
          <dgm:chMax val="0"/>
          <dgm:chPref val="0"/>
        </dgm:presLayoutVars>
      </dgm:prSet>
      <dgm:spPr/>
    </dgm:pt>
    <dgm:pt modelId="{4D4E42EF-26B7-404E-9DA6-7C1191E9995E}" type="pres">
      <dgm:prSet presAssocID="{8F35A3C6-96C6-454F-8DE0-9F207680D56D}" presName="sibTrans" presStyleCnt="0"/>
      <dgm:spPr/>
    </dgm:pt>
    <dgm:pt modelId="{6C657EAC-9CE1-4B17-9E28-15573641F73A}" type="pres">
      <dgm:prSet presAssocID="{827F9107-3BCD-41FD-A168-6F3695F5968A}" presName="compNode" presStyleCnt="0"/>
      <dgm:spPr/>
    </dgm:pt>
    <dgm:pt modelId="{DDBD44AD-BD33-4ACF-91E8-A6072401D7BC}" type="pres">
      <dgm:prSet presAssocID="{827F9107-3BCD-41FD-A168-6F3695F5968A}" presName="bgRect" presStyleLbl="bgShp" presStyleIdx="4" presStyleCnt="5"/>
      <dgm:spPr/>
    </dgm:pt>
    <dgm:pt modelId="{F928E563-9202-4897-93B6-21764747B096}" type="pres">
      <dgm:prSet presAssocID="{827F9107-3BCD-41FD-A168-6F3695F5968A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ráfico de barras com tendência ascendente com preenchimento sólido"/>
        </a:ext>
      </dgm:extLst>
    </dgm:pt>
    <dgm:pt modelId="{5748791E-45F0-45C4-B465-3DC6C87C7509}" type="pres">
      <dgm:prSet presAssocID="{827F9107-3BCD-41FD-A168-6F3695F5968A}" presName="spaceRect" presStyleCnt="0"/>
      <dgm:spPr/>
    </dgm:pt>
    <dgm:pt modelId="{62B4752E-0F69-41A0-A176-52E117B1C000}" type="pres">
      <dgm:prSet presAssocID="{827F9107-3BCD-41FD-A168-6F3695F5968A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3C483401-5E25-4E88-A376-70FD9F5A8076}" type="presOf" srcId="{6B0A06DD-4156-41F2-A86A-C17BFC8A6C4B}" destId="{44C5633D-29D6-42ED-BBAE-1697A2E7F49B}" srcOrd="0" destOrd="0" presId="urn:microsoft.com/office/officeart/2018/2/layout/IconVerticalSolidList"/>
    <dgm:cxn modelId="{6341F336-2C92-4488-BCC7-1FB9372B988E}" type="presOf" srcId="{A1A922BF-C644-4D6D-BEC2-C4CBDFDD51B4}" destId="{BB5C1B46-5240-48DE-B29C-CD9127222EC2}" srcOrd="0" destOrd="0" presId="urn:microsoft.com/office/officeart/2018/2/layout/IconVerticalSolidList"/>
    <dgm:cxn modelId="{6A79B072-DD42-441A-95B2-BF8A2612A986}" srcId="{A1A922BF-C644-4D6D-BEC2-C4CBDFDD51B4}" destId="{6B0A06DD-4156-41F2-A86A-C17BFC8A6C4B}" srcOrd="0" destOrd="0" parTransId="{94CD9786-0862-48EE-9F29-0B85A6B28901}" sibTransId="{C506E7FE-E308-4313-800F-847D60F0CEA5}"/>
    <dgm:cxn modelId="{AF69B984-F1F1-4441-9C77-9E741E7D0AEF}" type="presOf" srcId="{9973AB03-7FDB-42EE-89E8-2B929B971F9C}" destId="{EE44CEE7-B14D-46EA-A475-7AE216F7CF49}" srcOrd="0" destOrd="0" presId="urn:microsoft.com/office/officeart/2018/2/layout/IconVerticalSolidList"/>
    <dgm:cxn modelId="{8343289E-1CBD-492C-844D-49AD005FB2DD}" srcId="{A1A922BF-C644-4D6D-BEC2-C4CBDFDD51B4}" destId="{827F9107-3BCD-41FD-A168-6F3695F5968A}" srcOrd="4" destOrd="0" parTransId="{D21D40A0-4B83-4C5B-AE75-B6379DE32C53}" sibTransId="{9E3B0518-8D11-4866-ADA6-A09156905674}"/>
    <dgm:cxn modelId="{F39A66A5-DD9D-4EDC-95B1-C975A13C83C6}" type="presOf" srcId="{0782E6CC-AD16-48CB-927F-A5FDBAEA557A}" destId="{278E3935-EFA8-4CD4-8D93-6DF7733E8345}" srcOrd="0" destOrd="0" presId="urn:microsoft.com/office/officeart/2018/2/layout/IconVerticalSolidList"/>
    <dgm:cxn modelId="{92D365D4-3384-4C94-95E6-2275616D26F6}" srcId="{A1A922BF-C644-4D6D-BEC2-C4CBDFDD51B4}" destId="{0782E6CC-AD16-48CB-927F-A5FDBAEA557A}" srcOrd="2" destOrd="0" parTransId="{D15894F4-3C04-4565-9DC6-6EF0B8728582}" sibTransId="{78F7CAB4-D913-4855-9779-A4503B0E7BA3}"/>
    <dgm:cxn modelId="{49039CD5-E9D4-4971-A811-831EE265ED69}" srcId="{A1A922BF-C644-4D6D-BEC2-C4CBDFDD51B4}" destId="{9973AB03-7FDB-42EE-89E8-2B929B971F9C}" srcOrd="1" destOrd="0" parTransId="{085BC075-46BF-4649-BD63-BDC3A845968C}" sibTransId="{CC17BF39-57D9-49DE-ABAE-8AD42765D966}"/>
    <dgm:cxn modelId="{001E54E5-36BC-4CCC-80FF-1BF153BEAAE6}" type="presOf" srcId="{827F9107-3BCD-41FD-A168-6F3695F5968A}" destId="{62B4752E-0F69-41A0-A176-52E117B1C000}" srcOrd="0" destOrd="0" presId="urn:microsoft.com/office/officeart/2018/2/layout/IconVerticalSolidList"/>
    <dgm:cxn modelId="{16BD28FA-F201-4CD8-9549-1DF304C4D907}" srcId="{A1A922BF-C644-4D6D-BEC2-C4CBDFDD51B4}" destId="{4C0F456E-2D0E-4F55-ABAF-BA517BDE403B}" srcOrd="3" destOrd="0" parTransId="{261A951E-1CA8-44A8-8185-3052090A177A}" sibTransId="{8F35A3C6-96C6-454F-8DE0-9F207680D56D}"/>
    <dgm:cxn modelId="{851839FB-4B4E-4B49-BD8A-3B02570130F2}" type="presOf" srcId="{4C0F456E-2D0E-4F55-ABAF-BA517BDE403B}" destId="{112EA998-726D-46A3-9CBE-0ABFF1F689AC}" srcOrd="0" destOrd="0" presId="urn:microsoft.com/office/officeart/2018/2/layout/IconVerticalSolidList"/>
    <dgm:cxn modelId="{9BBE5D39-1148-4CB3-A660-B586D4B7BA21}" type="presParOf" srcId="{BB5C1B46-5240-48DE-B29C-CD9127222EC2}" destId="{0CAE4616-7029-4780-AC07-20BC3BB218B9}" srcOrd="0" destOrd="0" presId="urn:microsoft.com/office/officeart/2018/2/layout/IconVerticalSolidList"/>
    <dgm:cxn modelId="{B625F9EB-8986-489E-98FC-C80E521F7FC7}" type="presParOf" srcId="{0CAE4616-7029-4780-AC07-20BC3BB218B9}" destId="{E06CC75F-B077-4E80-A72B-952D49558B1D}" srcOrd="0" destOrd="0" presId="urn:microsoft.com/office/officeart/2018/2/layout/IconVerticalSolidList"/>
    <dgm:cxn modelId="{EB3D4387-D0F3-4051-B6B6-3258445969F8}" type="presParOf" srcId="{0CAE4616-7029-4780-AC07-20BC3BB218B9}" destId="{DEFBF327-6781-4C20-A30D-5F4CBE16DB91}" srcOrd="1" destOrd="0" presId="urn:microsoft.com/office/officeart/2018/2/layout/IconVerticalSolidList"/>
    <dgm:cxn modelId="{884FF53C-4B66-481C-8A65-5F7C99A49E0D}" type="presParOf" srcId="{0CAE4616-7029-4780-AC07-20BC3BB218B9}" destId="{2242583A-DD68-4428-8CBB-8032C38222EB}" srcOrd="2" destOrd="0" presId="urn:microsoft.com/office/officeart/2018/2/layout/IconVerticalSolidList"/>
    <dgm:cxn modelId="{195DCB53-82D0-4D8B-A87F-E573337C6260}" type="presParOf" srcId="{0CAE4616-7029-4780-AC07-20BC3BB218B9}" destId="{44C5633D-29D6-42ED-BBAE-1697A2E7F49B}" srcOrd="3" destOrd="0" presId="urn:microsoft.com/office/officeart/2018/2/layout/IconVerticalSolidList"/>
    <dgm:cxn modelId="{35A8D987-41AB-473A-984A-9499C026CBB0}" type="presParOf" srcId="{BB5C1B46-5240-48DE-B29C-CD9127222EC2}" destId="{1C918D02-22AE-451A-B4B8-9A03FE70D653}" srcOrd="1" destOrd="0" presId="urn:microsoft.com/office/officeart/2018/2/layout/IconVerticalSolidList"/>
    <dgm:cxn modelId="{DDC952F5-2CBF-4F47-A34A-C42540F4C72C}" type="presParOf" srcId="{BB5C1B46-5240-48DE-B29C-CD9127222EC2}" destId="{D6F1633F-C3C7-4314-9C64-5BF0FA5C45A0}" srcOrd="2" destOrd="0" presId="urn:microsoft.com/office/officeart/2018/2/layout/IconVerticalSolidList"/>
    <dgm:cxn modelId="{2B9EC8D1-F5AF-4C52-8550-C17F7889528A}" type="presParOf" srcId="{D6F1633F-C3C7-4314-9C64-5BF0FA5C45A0}" destId="{5C31B6B5-B5B6-412A-858E-5FAE86FD8B31}" srcOrd="0" destOrd="0" presId="urn:microsoft.com/office/officeart/2018/2/layout/IconVerticalSolidList"/>
    <dgm:cxn modelId="{56F3DD06-42DB-4C2E-A984-0B42A2188E8A}" type="presParOf" srcId="{D6F1633F-C3C7-4314-9C64-5BF0FA5C45A0}" destId="{AC838C6F-2B34-423B-8DE9-8AEAA6722B04}" srcOrd="1" destOrd="0" presId="urn:microsoft.com/office/officeart/2018/2/layout/IconVerticalSolidList"/>
    <dgm:cxn modelId="{574D9C2F-A6DC-4CE8-9802-CE57AF93F7BF}" type="presParOf" srcId="{D6F1633F-C3C7-4314-9C64-5BF0FA5C45A0}" destId="{2B2921A5-4B7D-48B2-8604-65A3862FB227}" srcOrd="2" destOrd="0" presId="urn:microsoft.com/office/officeart/2018/2/layout/IconVerticalSolidList"/>
    <dgm:cxn modelId="{180CB1E2-B8F1-4953-9677-C8215FEAE9F3}" type="presParOf" srcId="{D6F1633F-C3C7-4314-9C64-5BF0FA5C45A0}" destId="{EE44CEE7-B14D-46EA-A475-7AE216F7CF49}" srcOrd="3" destOrd="0" presId="urn:microsoft.com/office/officeart/2018/2/layout/IconVerticalSolidList"/>
    <dgm:cxn modelId="{E0930B7F-42CB-4162-89B2-E6AF8896A05C}" type="presParOf" srcId="{BB5C1B46-5240-48DE-B29C-CD9127222EC2}" destId="{EA200E43-8CFD-4127-8FFF-766442769E43}" srcOrd="3" destOrd="0" presId="urn:microsoft.com/office/officeart/2018/2/layout/IconVerticalSolidList"/>
    <dgm:cxn modelId="{186558A4-68C6-44F1-93AF-591F4A4AED5F}" type="presParOf" srcId="{BB5C1B46-5240-48DE-B29C-CD9127222EC2}" destId="{6044C780-2411-4372-84E7-604019BC12F9}" srcOrd="4" destOrd="0" presId="urn:microsoft.com/office/officeart/2018/2/layout/IconVerticalSolidList"/>
    <dgm:cxn modelId="{1E73A355-0036-4EEE-82ED-0536369CC543}" type="presParOf" srcId="{6044C780-2411-4372-84E7-604019BC12F9}" destId="{0CFB8947-67EF-4281-95E9-469268899BC3}" srcOrd="0" destOrd="0" presId="urn:microsoft.com/office/officeart/2018/2/layout/IconVerticalSolidList"/>
    <dgm:cxn modelId="{C557C3A2-74F1-40DC-B7AF-A0B6AAA416DE}" type="presParOf" srcId="{6044C780-2411-4372-84E7-604019BC12F9}" destId="{5BC5E2E9-D8E4-441F-B8A6-603B3E36ABF0}" srcOrd="1" destOrd="0" presId="urn:microsoft.com/office/officeart/2018/2/layout/IconVerticalSolidList"/>
    <dgm:cxn modelId="{573A0E18-F260-4907-A161-1405936112C4}" type="presParOf" srcId="{6044C780-2411-4372-84E7-604019BC12F9}" destId="{04A7EBF0-1371-4D62-9CE3-9064AE8E7DA4}" srcOrd="2" destOrd="0" presId="urn:microsoft.com/office/officeart/2018/2/layout/IconVerticalSolidList"/>
    <dgm:cxn modelId="{491BED4B-2DFE-49E3-84DE-2987D4AD8B41}" type="presParOf" srcId="{6044C780-2411-4372-84E7-604019BC12F9}" destId="{278E3935-EFA8-4CD4-8D93-6DF7733E8345}" srcOrd="3" destOrd="0" presId="urn:microsoft.com/office/officeart/2018/2/layout/IconVerticalSolidList"/>
    <dgm:cxn modelId="{3CBAEEEC-E781-4C0A-97D0-743AF6090200}" type="presParOf" srcId="{BB5C1B46-5240-48DE-B29C-CD9127222EC2}" destId="{0CA4C094-405E-49F4-BF04-40C73D73F152}" srcOrd="5" destOrd="0" presId="urn:microsoft.com/office/officeart/2018/2/layout/IconVerticalSolidList"/>
    <dgm:cxn modelId="{F50D5A89-2542-4AA8-8CC1-C5D83970C7EA}" type="presParOf" srcId="{BB5C1B46-5240-48DE-B29C-CD9127222EC2}" destId="{EA5F5089-689D-4EAF-82AF-83D0B7E66648}" srcOrd="6" destOrd="0" presId="urn:microsoft.com/office/officeart/2018/2/layout/IconVerticalSolidList"/>
    <dgm:cxn modelId="{2462A0FF-B745-4B51-BF47-D56AF20DB680}" type="presParOf" srcId="{EA5F5089-689D-4EAF-82AF-83D0B7E66648}" destId="{891D92CE-1C6A-4097-9223-424C644782DA}" srcOrd="0" destOrd="0" presId="urn:microsoft.com/office/officeart/2018/2/layout/IconVerticalSolidList"/>
    <dgm:cxn modelId="{B4FDA425-8C22-4B81-84A6-6CF7F1163A43}" type="presParOf" srcId="{EA5F5089-689D-4EAF-82AF-83D0B7E66648}" destId="{0CBE2C3E-C083-481B-B205-E690D95AC50B}" srcOrd="1" destOrd="0" presId="urn:microsoft.com/office/officeart/2018/2/layout/IconVerticalSolidList"/>
    <dgm:cxn modelId="{7DDEBE24-E6B1-4AE0-8D13-5208009F1784}" type="presParOf" srcId="{EA5F5089-689D-4EAF-82AF-83D0B7E66648}" destId="{D694D26E-2713-4930-BA4B-37BDF2065808}" srcOrd="2" destOrd="0" presId="urn:microsoft.com/office/officeart/2018/2/layout/IconVerticalSolidList"/>
    <dgm:cxn modelId="{6D61902C-E05C-48DC-9E69-DF91D2226756}" type="presParOf" srcId="{EA5F5089-689D-4EAF-82AF-83D0B7E66648}" destId="{112EA998-726D-46A3-9CBE-0ABFF1F689AC}" srcOrd="3" destOrd="0" presId="urn:microsoft.com/office/officeart/2018/2/layout/IconVerticalSolidList"/>
    <dgm:cxn modelId="{A34E419D-9311-4783-8913-C9CDD23E2161}" type="presParOf" srcId="{BB5C1B46-5240-48DE-B29C-CD9127222EC2}" destId="{4D4E42EF-26B7-404E-9DA6-7C1191E9995E}" srcOrd="7" destOrd="0" presId="urn:microsoft.com/office/officeart/2018/2/layout/IconVerticalSolidList"/>
    <dgm:cxn modelId="{58F6AC69-C636-4A02-91FF-98406329F650}" type="presParOf" srcId="{BB5C1B46-5240-48DE-B29C-CD9127222EC2}" destId="{6C657EAC-9CE1-4B17-9E28-15573641F73A}" srcOrd="8" destOrd="0" presId="urn:microsoft.com/office/officeart/2018/2/layout/IconVerticalSolidList"/>
    <dgm:cxn modelId="{3A67C782-0E7C-40D6-9247-4752D2EB026E}" type="presParOf" srcId="{6C657EAC-9CE1-4B17-9E28-15573641F73A}" destId="{DDBD44AD-BD33-4ACF-91E8-A6072401D7BC}" srcOrd="0" destOrd="0" presId="urn:microsoft.com/office/officeart/2018/2/layout/IconVerticalSolidList"/>
    <dgm:cxn modelId="{D81E4E09-68C2-446E-A6E1-71B96CF04B6A}" type="presParOf" srcId="{6C657EAC-9CE1-4B17-9E28-15573641F73A}" destId="{F928E563-9202-4897-93B6-21764747B096}" srcOrd="1" destOrd="0" presId="urn:microsoft.com/office/officeart/2018/2/layout/IconVerticalSolidList"/>
    <dgm:cxn modelId="{0CEA91D4-7936-4A01-983E-22668724EE42}" type="presParOf" srcId="{6C657EAC-9CE1-4B17-9E28-15573641F73A}" destId="{5748791E-45F0-45C4-B465-3DC6C87C7509}" srcOrd="2" destOrd="0" presId="urn:microsoft.com/office/officeart/2018/2/layout/IconVerticalSolidList"/>
    <dgm:cxn modelId="{BF3A0D39-922D-4845-959C-477C47DE7793}" type="presParOf" srcId="{6C657EAC-9CE1-4B17-9E28-15573641F73A}" destId="{62B4752E-0F69-41A0-A176-52E117B1C000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2ECD81F-E591-4EC2-9D3D-5AA92645B0B1}">
      <dsp:nvSpPr>
        <dsp:cNvPr id="0" name=""/>
        <dsp:cNvSpPr/>
      </dsp:nvSpPr>
      <dsp:spPr>
        <a:xfrm>
          <a:off x="0" y="713"/>
          <a:ext cx="7003777" cy="166919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F4D3B3D-5DCF-47BF-9153-6B2BBBAEDAE4}">
      <dsp:nvSpPr>
        <dsp:cNvPr id="0" name=""/>
        <dsp:cNvSpPr/>
      </dsp:nvSpPr>
      <dsp:spPr>
        <a:xfrm>
          <a:off x="504931" y="376281"/>
          <a:ext cx="918056" cy="91805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33A912-EDA9-4495-9D28-B18555976457}">
      <dsp:nvSpPr>
        <dsp:cNvPr id="0" name=""/>
        <dsp:cNvSpPr/>
      </dsp:nvSpPr>
      <dsp:spPr>
        <a:xfrm>
          <a:off x="1927918" y="713"/>
          <a:ext cx="5075858" cy="16691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6656" tIns="176656" rIns="176656" bIns="176656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700" kern="1200"/>
            <a:t>O vinho é uma bebida muito clássica e muito sofisticada, mas também tem um processo de maturação bem definido;</a:t>
          </a:r>
          <a:endParaRPr lang="en-US" sz="1700" kern="1200"/>
        </a:p>
      </dsp:txBody>
      <dsp:txXfrm>
        <a:off x="1927918" y="713"/>
        <a:ext cx="5075858" cy="1669193"/>
      </dsp:txXfrm>
    </dsp:sp>
    <dsp:sp modelId="{7EAC6179-A665-4394-AC73-A27CA594D66E}">
      <dsp:nvSpPr>
        <dsp:cNvPr id="0" name=""/>
        <dsp:cNvSpPr/>
      </dsp:nvSpPr>
      <dsp:spPr>
        <a:xfrm>
          <a:off x="0" y="2087205"/>
          <a:ext cx="7003777" cy="166919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8874E66-C28B-45AC-B44D-49B977AA6F31}">
      <dsp:nvSpPr>
        <dsp:cNvPr id="0" name=""/>
        <dsp:cNvSpPr/>
      </dsp:nvSpPr>
      <dsp:spPr>
        <a:xfrm>
          <a:off x="3376795" y="4748441"/>
          <a:ext cx="918056" cy="918056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C893C0-9CF6-4E31-B5A1-B6F7DB126B99}">
      <dsp:nvSpPr>
        <dsp:cNvPr id="0" name=""/>
        <dsp:cNvSpPr/>
      </dsp:nvSpPr>
      <dsp:spPr>
        <a:xfrm>
          <a:off x="1927918" y="2087205"/>
          <a:ext cx="5075858" cy="16691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6656" tIns="176656" rIns="176656" bIns="176656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700" kern="1200"/>
            <a:t>O principal desafio é manter o vinho em processo de maturação em uma temperatura e umidade ideais para um bom envelhecimento;</a:t>
          </a:r>
          <a:endParaRPr lang="en-US" sz="1700" kern="1200"/>
        </a:p>
      </dsp:txBody>
      <dsp:txXfrm>
        <a:off x="1927918" y="2087205"/>
        <a:ext cx="5075858" cy="1669193"/>
      </dsp:txXfrm>
    </dsp:sp>
    <dsp:sp modelId="{4E411C41-F318-4C88-A7EC-C0217FC54FC3}">
      <dsp:nvSpPr>
        <dsp:cNvPr id="0" name=""/>
        <dsp:cNvSpPr/>
      </dsp:nvSpPr>
      <dsp:spPr>
        <a:xfrm>
          <a:off x="0" y="4173697"/>
          <a:ext cx="7003777" cy="166919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D312433-7812-4562-B83E-331A635F9BBB}">
      <dsp:nvSpPr>
        <dsp:cNvPr id="0" name=""/>
        <dsp:cNvSpPr/>
      </dsp:nvSpPr>
      <dsp:spPr>
        <a:xfrm>
          <a:off x="504931" y="4549266"/>
          <a:ext cx="918056" cy="91805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ECCE7AB-2A47-4810-AFCD-9AA6F6444A9D}">
      <dsp:nvSpPr>
        <dsp:cNvPr id="0" name=""/>
        <dsp:cNvSpPr/>
      </dsp:nvSpPr>
      <dsp:spPr>
        <a:xfrm>
          <a:off x="1927918" y="4173697"/>
          <a:ext cx="5075858" cy="16691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6656" tIns="176656" rIns="176656" bIns="176656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700" kern="1200"/>
            <a:t>O problema esta justamente nesse controle de temperatura, pois uma alteração brusca na temperatura e umidade afeta na qualidade do vinho, podendo levar a perda total do seu produto.</a:t>
          </a:r>
          <a:endParaRPr lang="en-US" sz="1700" kern="1200"/>
        </a:p>
      </dsp:txBody>
      <dsp:txXfrm>
        <a:off x="1927918" y="4173697"/>
        <a:ext cx="5075858" cy="166919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6CC75F-B077-4E80-A72B-952D49558B1D}">
      <dsp:nvSpPr>
        <dsp:cNvPr id="0" name=""/>
        <dsp:cNvSpPr/>
      </dsp:nvSpPr>
      <dsp:spPr>
        <a:xfrm>
          <a:off x="0" y="4520"/>
          <a:ext cx="5626542" cy="962769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EFBF327-6781-4C20-A30D-5F4CBE16DB91}">
      <dsp:nvSpPr>
        <dsp:cNvPr id="0" name=""/>
        <dsp:cNvSpPr/>
      </dsp:nvSpPr>
      <dsp:spPr>
        <a:xfrm>
          <a:off x="291237" y="221143"/>
          <a:ext cx="529523" cy="52952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4C5633D-29D6-42ED-BBAE-1697A2E7F49B}">
      <dsp:nvSpPr>
        <dsp:cNvPr id="0" name=""/>
        <dsp:cNvSpPr/>
      </dsp:nvSpPr>
      <dsp:spPr>
        <a:xfrm>
          <a:off x="1111998" y="4520"/>
          <a:ext cx="4514543" cy="9627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893" tIns="101893" rIns="101893" bIns="101893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kern="1200" dirty="0"/>
            <a:t>Fazer uma análise da sua vinícola;</a:t>
          </a:r>
          <a:endParaRPr lang="en-US" sz="1800" kern="1200" dirty="0"/>
        </a:p>
      </dsp:txBody>
      <dsp:txXfrm>
        <a:off x="1111998" y="4520"/>
        <a:ext cx="4514543" cy="962769"/>
      </dsp:txXfrm>
    </dsp:sp>
    <dsp:sp modelId="{5C31B6B5-B5B6-412A-858E-5FAE86FD8B31}">
      <dsp:nvSpPr>
        <dsp:cNvPr id="0" name=""/>
        <dsp:cNvSpPr/>
      </dsp:nvSpPr>
      <dsp:spPr>
        <a:xfrm>
          <a:off x="0" y="1207982"/>
          <a:ext cx="5626542" cy="962769"/>
        </a:xfrm>
        <a:prstGeom prst="roundRect">
          <a:avLst>
            <a:gd name="adj" fmla="val 10000"/>
          </a:avLst>
        </a:prstGeom>
        <a:solidFill>
          <a:schemeClr val="accent5">
            <a:hueOff val="3846542"/>
            <a:satOff val="1663"/>
            <a:lumOff val="1127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C838C6F-2B34-423B-8DE9-8AEAA6722B04}">
      <dsp:nvSpPr>
        <dsp:cNvPr id="0" name=""/>
        <dsp:cNvSpPr/>
      </dsp:nvSpPr>
      <dsp:spPr>
        <a:xfrm>
          <a:off x="291237" y="1424605"/>
          <a:ext cx="529523" cy="52952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E44CEE7-B14D-46EA-A475-7AE216F7CF49}">
      <dsp:nvSpPr>
        <dsp:cNvPr id="0" name=""/>
        <dsp:cNvSpPr/>
      </dsp:nvSpPr>
      <dsp:spPr>
        <a:xfrm>
          <a:off x="1111998" y="1207982"/>
          <a:ext cx="4514543" cy="9627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893" tIns="101893" rIns="101893" bIns="101893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kern="1200" dirty="0"/>
            <a:t>Implantar o sistema necessário para receber as informações de temperatura;</a:t>
          </a:r>
          <a:endParaRPr lang="en-US" sz="1800" kern="1200" dirty="0"/>
        </a:p>
      </dsp:txBody>
      <dsp:txXfrm>
        <a:off x="1111998" y="1207982"/>
        <a:ext cx="4514543" cy="962769"/>
      </dsp:txXfrm>
    </dsp:sp>
    <dsp:sp modelId="{0CFB8947-67EF-4281-95E9-469268899BC3}">
      <dsp:nvSpPr>
        <dsp:cNvPr id="0" name=""/>
        <dsp:cNvSpPr/>
      </dsp:nvSpPr>
      <dsp:spPr>
        <a:xfrm>
          <a:off x="0" y="2411444"/>
          <a:ext cx="5626542" cy="962769"/>
        </a:xfrm>
        <a:prstGeom prst="roundRect">
          <a:avLst>
            <a:gd name="adj" fmla="val 10000"/>
          </a:avLst>
        </a:prstGeom>
        <a:solidFill>
          <a:schemeClr val="accent5">
            <a:hueOff val="7693084"/>
            <a:satOff val="3327"/>
            <a:lumOff val="225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BC5E2E9-D8E4-441F-B8A6-603B3E36ABF0}">
      <dsp:nvSpPr>
        <dsp:cNvPr id="0" name=""/>
        <dsp:cNvSpPr/>
      </dsp:nvSpPr>
      <dsp:spPr>
        <a:xfrm>
          <a:off x="291237" y="2628067"/>
          <a:ext cx="529523" cy="52952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78E3935-EFA8-4CD4-8D93-6DF7733E8345}">
      <dsp:nvSpPr>
        <dsp:cNvPr id="0" name=""/>
        <dsp:cNvSpPr/>
      </dsp:nvSpPr>
      <dsp:spPr>
        <a:xfrm>
          <a:off x="1111998" y="2411444"/>
          <a:ext cx="4514543" cy="9627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893" tIns="101893" rIns="101893" bIns="101893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kern="1200"/>
            <a:t>Utilizando as informações, automatizar o sistema de resfriamento e umidade;</a:t>
          </a:r>
          <a:endParaRPr lang="en-US" sz="1800" kern="1200"/>
        </a:p>
      </dsp:txBody>
      <dsp:txXfrm>
        <a:off x="1111998" y="2411444"/>
        <a:ext cx="4514543" cy="962769"/>
      </dsp:txXfrm>
    </dsp:sp>
    <dsp:sp modelId="{891D92CE-1C6A-4097-9223-424C644782DA}">
      <dsp:nvSpPr>
        <dsp:cNvPr id="0" name=""/>
        <dsp:cNvSpPr/>
      </dsp:nvSpPr>
      <dsp:spPr>
        <a:xfrm>
          <a:off x="0" y="3614906"/>
          <a:ext cx="5626542" cy="962769"/>
        </a:xfrm>
        <a:prstGeom prst="roundRect">
          <a:avLst>
            <a:gd name="adj" fmla="val 10000"/>
          </a:avLst>
        </a:prstGeom>
        <a:solidFill>
          <a:schemeClr val="accent5">
            <a:hueOff val="11539625"/>
            <a:satOff val="4990"/>
            <a:lumOff val="338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CBE2C3E-C083-481B-B205-E690D95AC50B}">
      <dsp:nvSpPr>
        <dsp:cNvPr id="0" name=""/>
        <dsp:cNvSpPr/>
      </dsp:nvSpPr>
      <dsp:spPr>
        <a:xfrm>
          <a:off x="291237" y="3831529"/>
          <a:ext cx="529523" cy="52952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2EA998-726D-46A3-9CBE-0ABFF1F689AC}">
      <dsp:nvSpPr>
        <dsp:cNvPr id="0" name=""/>
        <dsp:cNvSpPr/>
      </dsp:nvSpPr>
      <dsp:spPr>
        <a:xfrm>
          <a:off x="1111998" y="3614906"/>
          <a:ext cx="4514543" cy="9627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893" tIns="101893" rIns="101893" bIns="101893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kern="1200"/>
            <a:t>Você recebe as informações em tempo real;</a:t>
          </a:r>
          <a:endParaRPr lang="en-US" sz="1800" kern="1200"/>
        </a:p>
      </dsp:txBody>
      <dsp:txXfrm>
        <a:off x="1111998" y="3614906"/>
        <a:ext cx="4514543" cy="962769"/>
      </dsp:txXfrm>
    </dsp:sp>
    <dsp:sp modelId="{DDBD44AD-BD33-4ACF-91E8-A6072401D7BC}">
      <dsp:nvSpPr>
        <dsp:cNvPr id="0" name=""/>
        <dsp:cNvSpPr/>
      </dsp:nvSpPr>
      <dsp:spPr>
        <a:xfrm>
          <a:off x="0" y="4818368"/>
          <a:ext cx="5626542" cy="962769"/>
        </a:xfrm>
        <a:prstGeom prst="roundRect">
          <a:avLst>
            <a:gd name="adj" fmla="val 10000"/>
          </a:avLst>
        </a:prstGeom>
        <a:solidFill>
          <a:schemeClr val="accent5">
            <a:hueOff val="15386168"/>
            <a:satOff val="6654"/>
            <a:lumOff val="451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928E563-9202-4897-93B6-21764747B096}">
      <dsp:nvSpPr>
        <dsp:cNvPr id="0" name=""/>
        <dsp:cNvSpPr/>
      </dsp:nvSpPr>
      <dsp:spPr>
        <a:xfrm>
          <a:off x="291237" y="5034991"/>
          <a:ext cx="529523" cy="529523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B4752E-0F69-41A0-A176-52E117B1C000}">
      <dsp:nvSpPr>
        <dsp:cNvPr id="0" name=""/>
        <dsp:cNvSpPr/>
      </dsp:nvSpPr>
      <dsp:spPr>
        <a:xfrm>
          <a:off x="1111998" y="4818368"/>
          <a:ext cx="4514543" cy="9627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893" tIns="101893" rIns="101893" bIns="101893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kern="1200"/>
            <a:t>Você economiza na energia e lucra na qualidade do seu vinho!.</a:t>
          </a:r>
          <a:endParaRPr lang="en-US" sz="1800" kern="1200"/>
        </a:p>
      </dsp:txBody>
      <dsp:txXfrm>
        <a:off x="1111998" y="4818368"/>
        <a:ext cx="4514543" cy="96276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F9204-3F29-4C3A-BA41-3063400202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3393CD-7262-4AC7-80E6-52FE6F3F39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0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430AE-0210-4E82-AD7B-41B112DE7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11A6662E-FAF4-44BC-88B5-85A7CBFB6D30}" type="datetime1">
              <a:rPr lang="en-US" smtClean="0"/>
              <a:pPr/>
              <a:t>9/5/2022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221974-7DEC-459D-9642-CB5B59C82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endParaRPr lang="en-US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731837-C94E-4B5B-BCF0-110C69EDB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73B850FF-6169-4056-8077-06FFA93A5366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7651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ABDD2-E186-4F25-8FDE-D1E875E9C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18CC5B-A7E0-48B1-8329-6533AC76E7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905B1B-77FE-4BFC-BF87-87DA989F0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59632-1575-4E14-B53B-3DC3D5ED3947}" type="datetime1">
              <a:rPr lang="en-US" smtClean="0"/>
              <a:t>9/5/2022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18531E-1B90-4631-BD37-4BB1DBFAB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8A55E8-88DC-4280-8E04-FF50FF8ED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5634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960633D-90E4-4F5A-9EBF-DDEC2B0B47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DD3065-FA3D-42C8-BFDA-967C87F4F2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DC126F-38E2-4425-861F-98ED432284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A6868-2568-4CC9-B302-F37117B01A6E}" type="datetime1">
              <a:rPr lang="en-US" smtClean="0"/>
              <a:t>9/5/2022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9645D8-F22A-4354-A8B3-96E8A2D23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9E2295-A616-4D57-8800-7B7E213A8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1781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CC1FC-ADE8-488C-A1DA-2FD569FD4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760"/>
            <a:ext cx="10895106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F02842-38C3-46D6-8527-0F6FE623C5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864CF5-F681-40C2-88CC-E02206C9C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5F08A-1E71-4B2B-BB49-E743F2903911}" type="datetime1">
              <a:rPr lang="en-US" smtClean="0"/>
              <a:t>9/5/2022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C04753-4FE4-4A6F-99BB-CFFC92E0C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A569D1-DB13-4BD9-8BA9-0DEAD98F8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7118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20B05-7BF6-4073-9106-FA19E9727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8EE8D7-6B58-4A3F-9DD5-E563D5192A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02990E-9F0A-446A-B5B8-459CA8D98D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17D9E-721A-44BB-8863-9873FE64DA75}" type="datetime1">
              <a:rPr lang="en-US" smtClean="0"/>
              <a:t>9/5/2022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E68EAA-4377-45FF-9D7C-9E77BC9F2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07FA71-74C3-44B8-A0AC-E18A1E76B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0329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71F12-2D88-4F76-AF46-BD5156C12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760"/>
            <a:ext cx="10895106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1AA46-E3EB-4704-B019-F90F1E6177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8695" y="1825625"/>
            <a:ext cx="5561106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17480F-A530-4D05-9A22-E573FB4BA6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5561105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B56FDA-C47A-4F4A-A364-BA60A25AB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1DA2F-80B8-49CF-99FB-5ABCA53A607A}" type="datetime1">
              <a:rPr lang="en-US" smtClean="0"/>
              <a:t>9/5/2022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26D8DD-6D84-44D4-8A1B-57615B3ED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C8FE31-B577-4017-8AFE-A8BA09596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7363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C28C9-B8CC-413F-9FFA-626680E4A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125"/>
            <a:ext cx="1127461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53FE72-9D42-45F5-A37F-B12130388A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5256" y="1752600"/>
            <a:ext cx="5532319" cy="823912"/>
          </a:xfrm>
        </p:spPr>
        <p:txBody>
          <a:bodyPr anchor="b"/>
          <a:lstStyle>
            <a:lvl1pPr marL="0" indent="0">
              <a:buNone/>
              <a:defRPr sz="24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E3A31D-9B5F-4DE3-B18D-F7F77782EB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5256" y="2666999"/>
            <a:ext cx="5532319" cy="3522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BE1D2D-822C-466C-A7B9-1A2D97366A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752600"/>
            <a:ext cx="5561106" cy="823912"/>
          </a:xfrm>
        </p:spPr>
        <p:txBody>
          <a:bodyPr anchor="b"/>
          <a:lstStyle>
            <a:lvl1pPr marL="0" indent="0">
              <a:buNone/>
              <a:defRPr sz="24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F13B2C-44CA-49C4-BC84-02AF1638F3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666999"/>
            <a:ext cx="5561106" cy="3522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793CB55-E9C1-4CE6-9B61-81B71475B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52172-E6C9-4B6C-929A-A9DE3837BBF1}" type="datetime1">
              <a:rPr lang="en-US" smtClean="0"/>
              <a:t>9/5/2022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F22318-747B-4EC9-862C-D9FD488CC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FBDDDF-16BD-438D-937D-0E3E30E74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8399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92D5F-0BD4-4517-9233-E08AF405B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760"/>
            <a:ext cx="1127461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3523B8-51E3-48B8-BFD8-CE950619804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8693" y="6416675"/>
            <a:ext cx="2921715" cy="365125"/>
          </a:xfrm>
        </p:spPr>
        <p:txBody>
          <a:bodyPr/>
          <a:lstStyle/>
          <a:p>
            <a:fld id="{3AB41CFF-90C9-47B3-9DA1-F2BF8D839F7E}" type="datetime1">
              <a:rPr lang="en-US" smtClean="0"/>
              <a:t>9/5/2022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739B90-5D50-4424-B51D-53C391621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6F9286-3A00-4D3C-A3F0-50AC9045C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2197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933BE2-665A-42DA-A3B7-835F81A3F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048FA-06AB-4884-A69B-986B96E68A24}" type="datetime1">
              <a:rPr lang="en-US" smtClean="0"/>
              <a:t>9/5/2022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4DBCBD-AD42-432D-ABA9-20D616AF3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140251-3596-4673-B24B-59A6F9ED8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6769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A81A1-6D8E-4DD6-8E49-DABDE6D10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93F18F-F78D-4A31-A6BC-6552105BCF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82C2F4-BDF4-4A4F-AA3D-52692932C2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13850F-5C87-4F08-9658-EAF049B60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B7ABA-0172-4F9C-889D-567164F66BCD}" type="datetime1">
              <a:rPr lang="en-US" smtClean="0"/>
              <a:t>9/5/2022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0BCE9A-A746-4439-B5D3-966FBC8E5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1D3B51-AA2E-4AA1-8062-A0D476D80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9702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02CF7-F453-4B3E-9510-D74797987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E2A1B9-8A2A-4B49-8B79-76D3EEB36B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9FEA03-0EC4-4085-AE63-4AA492D61A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05AD5B-0DEA-4C6F-94D2-FAA99F2E5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C6A5B-8AE7-4A41-B5A7-9ADC6686DC18}" type="datetime1">
              <a:rPr lang="en-US" smtClean="0"/>
              <a:t>9/5/2022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DC6744-7CBA-4A1D-8F87-10699F981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AD9048-35FF-4BE9-8157-BE4BAA1C7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2617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9984D45-0ED3-4D03-8E44-5E355C913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425450"/>
            <a:ext cx="1127461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687D6E-D1E9-489C-9AA9-3575C39BAA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8694" y="1949450"/>
            <a:ext cx="11274612" cy="4195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364E9C-08EE-4B1B-B3FC-D6D997F4EA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8694" y="64166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57E0CF6C-748E-4B7A-BC8B-3011EF78ED13}" type="datetime1">
              <a:rPr lang="en-US" smtClean="0"/>
              <a:pPr/>
              <a:t>9/5/2022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B0A1F1-38FE-4C27-81E6-A43A54793F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166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26B39A-FFD8-42EF-ADC7-7DB3B302F8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90106" y="64166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73B850FF-6169-4056-8077-06FFA93A5366}" type="slidenum">
              <a:rPr lang="en-US" smtClean="0"/>
              <a:pPr/>
              <a:t>‹nº›</a:t>
            </a:fld>
            <a:endParaRPr lang="en-US" dirty="0"/>
          </a:p>
        </p:txBody>
      </p:sp>
      <p:pic>
        <p:nvPicPr>
          <p:cNvPr id="14" name="Picture 13" descr="A picture containing sitting&#10;&#10;Description automatically generated">
            <a:extLst>
              <a:ext uri="{FF2B5EF4-FFF2-40B4-BE49-F238E27FC236}">
                <a16:creationId xmlns:a16="http://schemas.microsoft.com/office/drawing/2014/main" id="{BC526B7A-4801-4FD1-95C8-03AF22629E87}"/>
              </a:ext>
            </a:extLst>
          </p:cNvPr>
          <p:cNvPicPr>
            <a:picLocks noChangeAspect="1"/>
          </p:cNvPicPr>
          <p:nvPr/>
        </p:nvPicPr>
        <p:blipFill>
          <a:blip r:embed="rId13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0"/>
            <a:ext cx="3654612" cy="4575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8986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12.png"/><Relationship Id="rId7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11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e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37FDDF72-DE39-4F99-A3C1-DD9D7815D7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5E4ECE80-3AD1-450C-B62A-98788F1939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4" name="Picture 3" descr="Barris de vinho">
            <a:extLst>
              <a:ext uri="{FF2B5EF4-FFF2-40B4-BE49-F238E27FC236}">
                <a16:creationId xmlns:a16="http://schemas.microsoft.com/office/drawing/2014/main" id="{AF85C1E0-2817-9C9F-255E-517B368B57D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t="5548" r="-1" b="10177"/>
          <a:stretch/>
        </p:blipFill>
        <p:spPr>
          <a:xfrm>
            <a:off x="1525" y="10"/>
            <a:ext cx="12188951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37601B7-1799-A8C9-3B29-E5F2B43966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14335" y="1538068"/>
            <a:ext cx="10190071" cy="99365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SOLUÇÕES</a:t>
            </a:r>
            <a:r>
              <a:rPr lang="en-US" sz="5200" dirty="0">
                <a:solidFill>
                  <a:srgbClr val="FFFFFF"/>
                </a:solidFill>
              </a:rPr>
              <a:t> GRAND VINUM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CFD2CEA-23CD-20D4-1BB2-58D05DE9B4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18708" y="4069780"/>
            <a:ext cx="9781327" cy="2056617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sz="1500" dirty="0">
                <a:solidFill>
                  <a:srgbClr val="FFFFFF"/>
                </a:solidFill>
                <a:latin typeface="Montserrat" panose="00000500000000000000" pitchFamily="2" charset="0"/>
              </a:rPr>
              <a:t>Denílson Almeida dos Reis</a:t>
            </a:r>
            <a:br>
              <a:rPr lang="en-US" sz="1500" dirty="0">
                <a:solidFill>
                  <a:srgbClr val="FFFFFF"/>
                </a:solidFill>
                <a:latin typeface="Montserrat" panose="00000500000000000000" pitchFamily="2" charset="0"/>
              </a:rPr>
            </a:br>
            <a:r>
              <a:rPr lang="en-US" sz="1500" dirty="0">
                <a:solidFill>
                  <a:srgbClr val="FFFFFF"/>
                </a:solidFill>
                <a:latin typeface="Montserrat" panose="00000500000000000000" pitchFamily="2" charset="0"/>
              </a:rPr>
              <a:t>Jefferson Araujo Silva</a:t>
            </a:r>
            <a:br>
              <a:rPr lang="en-US" sz="1500" dirty="0">
                <a:solidFill>
                  <a:srgbClr val="FFFFFF"/>
                </a:solidFill>
                <a:latin typeface="Montserrat" panose="00000500000000000000" pitchFamily="2" charset="0"/>
              </a:rPr>
            </a:br>
            <a:r>
              <a:rPr lang="en-US" sz="1500" dirty="0">
                <a:solidFill>
                  <a:srgbClr val="FFFFFF"/>
                </a:solidFill>
                <a:latin typeface="Montserrat" panose="00000500000000000000" pitchFamily="2" charset="0"/>
              </a:rPr>
              <a:t>Leonardo Da Nave</a:t>
            </a:r>
            <a:br>
              <a:rPr lang="en-US" sz="1500" dirty="0">
                <a:solidFill>
                  <a:srgbClr val="FFFFFF"/>
                </a:solidFill>
                <a:latin typeface="Montserrat" panose="00000500000000000000" pitchFamily="2" charset="0"/>
              </a:rPr>
            </a:br>
            <a:r>
              <a:rPr lang="en-US" sz="1500" dirty="0">
                <a:solidFill>
                  <a:srgbClr val="FFFFFF"/>
                </a:solidFill>
                <a:latin typeface="Montserrat" panose="00000500000000000000" pitchFamily="2" charset="0"/>
              </a:rPr>
              <a:t>Letícia Santos Araújo</a:t>
            </a:r>
            <a:br>
              <a:rPr lang="en-US" sz="1500" dirty="0">
                <a:solidFill>
                  <a:srgbClr val="FFFFFF"/>
                </a:solidFill>
                <a:latin typeface="Montserrat" panose="00000500000000000000" pitchFamily="2" charset="0"/>
              </a:rPr>
            </a:br>
            <a:r>
              <a:rPr lang="en-US" sz="1500" dirty="0">
                <a:solidFill>
                  <a:srgbClr val="FFFFFF"/>
                </a:solidFill>
                <a:latin typeface="Montserrat" panose="00000500000000000000" pitchFamily="2" charset="0"/>
              </a:rPr>
              <a:t>Mateus Resende da Silva</a:t>
            </a:r>
            <a:br>
              <a:rPr lang="en-US" sz="1500" dirty="0">
                <a:solidFill>
                  <a:srgbClr val="FFFFFF"/>
                </a:solidFill>
                <a:latin typeface="Montserrat" panose="00000500000000000000" pitchFamily="2" charset="0"/>
              </a:rPr>
            </a:br>
            <a:r>
              <a:rPr lang="en-US" sz="1500" dirty="0">
                <a:solidFill>
                  <a:srgbClr val="FFFFFF"/>
                </a:solidFill>
                <a:latin typeface="Montserrat" panose="00000500000000000000" pitchFamily="2" charset="0"/>
              </a:rPr>
              <a:t>Pedro Henrique Gonçalves Silva</a:t>
            </a:r>
            <a:br>
              <a:rPr lang="en-US" sz="1500" dirty="0">
                <a:solidFill>
                  <a:srgbClr val="FFFFFF"/>
                </a:solidFill>
                <a:latin typeface="Montserrat" panose="00000500000000000000" pitchFamily="2" charset="0"/>
              </a:rPr>
            </a:br>
            <a:r>
              <a:rPr lang="en-US" sz="1500" dirty="0">
                <a:solidFill>
                  <a:srgbClr val="FFFFFF"/>
                </a:solidFill>
                <a:latin typeface="Montserrat" panose="00000500000000000000" pitchFamily="2" charset="0"/>
              </a:rPr>
              <a:t>Samuel Mariano André</a:t>
            </a:r>
            <a:br>
              <a:rPr lang="en-US" sz="1500" dirty="0">
                <a:solidFill>
                  <a:srgbClr val="FFFFFF"/>
                </a:solidFill>
                <a:latin typeface="Montserrat" panose="00000500000000000000" pitchFamily="2" charset="0"/>
              </a:rPr>
            </a:br>
            <a:r>
              <a:rPr lang="en-US" sz="1500" dirty="0">
                <a:solidFill>
                  <a:srgbClr val="FFFFFF"/>
                </a:solidFill>
                <a:latin typeface="Montserrat" panose="00000500000000000000" pitchFamily="2" charset="0"/>
              </a:rPr>
              <a:t>Vinícius dos Reis Pereira</a:t>
            </a:r>
          </a:p>
        </p:txBody>
      </p:sp>
    </p:spTree>
    <p:extLst>
      <p:ext uri="{BB962C8B-B14F-4D97-AF65-F5344CB8AC3E}">
        <p14:creationId xmlns:p14="http://schemas.microsoft.com/office/powerpoint/2010/main" val="1961186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845E4B2-1DB3-C2F1-B921-A02F3DC7DF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Espaço Reservado para Conteúdo 4" descr="Interface gráfica do usuário, Site">
            <a:extLst>
              <a:ext uri="{FF2B5EF4-FFF2-40B4-BE49-F238E27FC236}">
                <a16:creationId xmlns:a16="http://schemas.microsoft.com/office/drawing/2014/main" id="{B785DDEF-861D-A845-7CD4-DAA34313EA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7953" cy="6858000"/>
          </a:xfrm>
        </p:spPr>
      </p:pic>
    </p:spTree>
    <p:extLst>
      <p:ext uri="{BB962C8B-B14F-4D97-AF65-F5344CB8AC3E}">
        <p14:creationId xmlns:p14="http://schemas.microsoft.com/office/powerpoint/2010/main" val="2593696167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866D38-3A56-28BD-736F-522FF672D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13" name="Espaço Reservado para Conteúdo 12" descr="Interface gráfica do usuário, Site">
            <a:extLst>
              <a:ext uri="{FF2B5EF4-FFF2-40B4-BE49-F238E27FC236}">
                <a16:creationId xmlns:a16="http://schemas.microsoft.com/office/drawing/2014/main" id="{A6F96584-1D80-3F3C-29DA-486F72E79F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7953" cy="6858000"/>
          </a:xfrm>
        </p:spPr>
      </p:pic>
    </p:spTree>
    <p:extLst>
      <p:ext uri="{BB962C8B-B14F-4D97-AF65-F5344CB8AC3E}">
        <p14:creationId xmlns:p14="http://schemas.microsoft.com/office/powerpoint/2010/main" val="20288107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C526B7A-4801-4FD1-95C8-03AF22629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0"/>
            <a:ext cx="3654612" cy="4575348"/>
          </a:xfrm>
          <a:prstGeom prst="rect">
            <a:avLst/>
          </a:prstGeom>
        </p:spPr>
      </p:pic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310E06F9-9F12-4D1B-92C0-4B30818D09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DA29CF3-8B8B-4DDF-A19B-72E0059DD5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AFE7A50-2D5F-4DF3-B28D-A8F7E624D8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4881" y="0"/>
            <a:ext cx="7724071" cy="6858000"/>
            <a:chOff x="4464881" y="0"/>
            <a:chExt cx="7724071" cy="6858000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326F236B-5DB7-4DCD-947A-8DDD0C7699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3255" y="0"/>
              <a:ext cx="5115697" cy="6858000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6CC716D4-FE59-42BE-AA9B-254EF6C1BC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5412135" y="-947254"/>
              <a:ext cx="5562598" cy="7457106"/>
            </a:xfrm>
            <a:prstGeom prst="rect">
              <a:avLst/>
            </a:prstGeom>
            <a:effectLst>
              <a:softEdge rad="0"/>
            </a:effectLst>
          </p:spPr>
        </p:pic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6E2A80DA-0317-ED54-48DD-7A5A800F9F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2750" y="742948"/>
            <a:ext cx="4743450" cy="75247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dirty="0"/>
              <a:t>Simulador financeiro</a:t>
            </a:r>
          </a:p>
        </p:txBody>
      </p:sp>
      <p:pic>
        <p:nvPicPr>
          <p:cNvPr id="5" name="Espaço Reservado para Conteúdo 4" descr="Calculadora com preenchimento sólido">
            <a:extLst>
              <a:ext uri="{FF2B5EF4-FFF2-40B4-BE49-F238E27FC236}">
                <a16:creationId xmlns:a16="http://schemas.microsoft.com/office/drawing/2014/main" id="{E6239CBA-974C-5631-6CA6-71DCC0ABE7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07841" y="1762123"/>
            <a:ext cx="4171949" cy="417194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Gráfico 6" descr="Gráfico de barras com preenchimento sólido">
            <a:extLst>
              <a:ext uri="{FF2B5EF4-FFF2-40B4-BE49-F238E27FC236}">
                <a16:creationId xmlns:a16="http://schemas.microsoft.com/office/drawing/2014/main" id="{5C08AA96-F95D-2913-F987-2711A400BDE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744550" y="2076451"/>
            <a:ext cx="4038601" cy="403860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09610260"/>
      </p:ext>
    </p:extLst>
  </p:cSld>
  <p:clrMapOvr>
    <a:masterClrMapping/>
  </p:clrMapOvr>
  <p:transition spd="med">
    <p:pull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5F249A8-6896-1DAF-69C9-5633AE8EE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Tabelas do Banco de Dados</a:t>
            </a:r>
          </a:p>
        </p:txBody>
      </p:sp>
      <p:pic>
        <p:nvPicPr>
          <p:cNvPr id="7" name="Imagem 6" descr="Ícone&#10;&#10;Descrição gerada automaticamente">
            <a:extLst>
              <a:ext uri="{FF2B5EF4-FFF2-40B4-BE49-F238E27FC236}">
                <a16:creationId xmlns:a16="http://schemas.microsoft.com/office/drawing/2014/main" id="{CCCD749D-B4F7-1764-4F85-3E59AB5E9C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9458" y="2330766"/>
            <a:ext cx="2826067" cy="2826067"/>
          </a:xfrm>
          <a:prstGeom prst="rect">
            <a:avLst/>
          </a:prstGeom>
        </p:spPr>
      </p:pic>
      <p:pic>
        <p:nvPicPr>
          <p:cNvPr id="11" name="Imagem 10" descr="Ícone&#10;&#10;Descrição gerada automaticamente">
            <a:extLst>
              <a:ext uri="{FF2B5EF4-FFF2-40B4-BE49-F238E27FC236}">
                <a16:creationId xmlns:a16="http://schemas.microsoft.com/office/drawing/2014/main" id="{316C1CFB-FB2D-791E-21BA-1129C65FD3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4107" y="1646915"/>
            <a:ext cx="4346168" cy="4346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727940"/>
      </p:ext>
    </p:extLst>
  </p:cSld>
  <p:clrMapOvr>
    <a:masterClrMapping/>
  </p:clrMapOvr>
  <p:transition spd="med">
    <p:pull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7519EF-A114-4BD6-5025-025A8FA232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7026" y="316064"/>
            <a:ext cx="5777948" cy="1325563"/>
          </a:xfrm>
        </p:spPr>
        <p:txBody>
          <a:bodyPr/>
          <a:lstStyle/>
          <a:p>
            <a:pPr algn="ctr"/>
            <a:r>
              <a:rPr lang="pt-BR" dirty="0"/>
              <a:t>Demonstração Arduino</a:t>
            </a:r>
          </a:p>
        </p:txBody>
      </p:sp>
      <p:pic>
        <p:nvPicPr>
          <p:cNvPr id="5" name="Espaço Reservado para Conteúdo 4" descr="Logotipo&#10;&#10;Descrição gerada automaticamente">
            <a:extLst>
              <a:ext uri="{FF2B5EF4-FFF2-40B4-BE49-F238E27FC236}">
                <a16:creationId xmlns:a16="http://schemas.microsoft.com/office/drawing/2014/main" id="{5CFAF68B-7F07-0644-8FD3-222CB073CA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4666" y="2343514"/>
            <a:ext cx="4902667" cy="3325409"/>
          </a:xfrm>
        </p:spPr>
      </p:pic>
    </p:spTree>
    <p:extLst>
      <p:ext uri="{BB962C8B-B14F-4D97-AF65-F5344CB8AC3E}">
        <p14:creationId xmlns:p14="http://schemas.microsoft.com/office/powerpoint/2010/main" val="2447561628"/>
      </p:ext>
    </p:extLst>
  </p:cSld>
  <p:clrMapOvr>
    <a:masterClrMapping/>
  </p:clrMapOvr>
  <p:transition spd="med">
    <p:pull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91D96BF-0605-446D-9590-F9A64BF8E7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3048" y="1"/>
            <a:ext cx="5236971" cy="6858000"/>
            <a:chOff x="20829" y="1"/>
            <a:chExt cx="5236971" cy="6857999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B79C2449-D531-4936-82F1-C560A12818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29" y="692703"/>
              <a:ext cx="5236971" cy="6165297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E881F028-6F1E-42D8-B367-94F963C44C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154" b="19117"/>
            <a:stretch/>
          </p:blipFill>
          <p:spPr>
            <a:xfrm rot="5400000">
              <a:off x="393956" y="-373126"/>
              <a:ext cx="4197222" cy="4943475"/>
            </a:xfrm>
            <a:prstGeom prst="rect">
              <a:avLst/>
            </a:prstGeom>
          </p:spPr>
        </p:pic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2A3C7BB3-0A8C-6A6F-432D-E972702F9E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559813"/>
            <a:ext cx="4876800" cy="5577934"/>
          </a:xfrm>
        </p:spPr>
        <p:txBody>
          <a:bodyPr>
            <a:normAutofit/>
          </a:bodyPr>
          <a:lstStyle/>
          <a:p>
            <a:r>
              <a:rPr lang="pt-BR"/>
              <a:t>Próximos passos</a:t>
            </a:r>
          </a:p>
        </p:txBody>
      </p:sp>
      <p:graphicFrame>
        <p:nvGraphicFramePr>
          <p:cNvPr id="5" name="Espaço Reservado para Conteúdo 2">
            <a:extLst>
              <a:ext uri="{FF2B5EF4-FFF2-40B4-BE49-F238E27FC236}">
                <a16:creationId xmlns:a16="http://schemas.microsoft.com/office/drawing/2014/main" id="{A3344D0C-99F1-1570-01F1-D929C9C31B5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54695392"/>
              </p:ext>
            </p:extLst>
          </p:nvPr>
        </p:nvGraphicFramePr>
        <p:xfrm>
          <a:off x="6184458" y="343433"/>
          <a:ext cx="5626542" cy="57856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935615501"/>
      </p:ext>
    </p:extLst>
  </p:cSld>
  <p:clrMapOvr>
    <a:masterClrMapping/>
  </p:clrMapOvr>
  <p:transition spd="med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21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35" name="Picture 23">
            <a:extLst>
              <a:ext uri="{FF2B5EF4-FFF2-40B4-BE49-F238E27FC236}">
                <a16:creationId xmlns:a16="http://schemas.microsoft.com/office/drawing/2014/main" id="{BC526B7A-4801-4FD1-95C8-03AF22629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0"/>
            <a:ext cx="3654612" cy="4575348"/>
          </a:xfrm>
          <a:prstGeom prst="rect">
            <a:avLst/>
          </a:prstGeom>
        </p:spPr>
      </p:pic>
      <p:sp useBgFill="1">
        <p:nvSpPr>
          <p:cNvPr id="36" name="Rectangle 25">
            <a:extLst>
              <a:ext uri="{FF2B5EF4-FFF2-40B4-BE49-F238E27FC236}">
                <a16:creationId xmlns:a16="http://schemas.microsoft.com/office/drawing/2014/main" id="{310E06F9-9F12-4D1B-92C0-4B30818D09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7" name="Rectangle 27">
            <a:extLst>
              <a:ext uri="{FF2B5EF4-FFF2-40B4-BE49-F238E27FC236}">
                <a16:creationId xmlns:a16="http://schemas.microsoft.com/office/drawing/2014/main" id="{7DA29CF3-8B8B-4DDF-A19B-72E0059DD5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23DE85D-067A-C648-1EB3-6E8DA88BF8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62225"/>
            <a:ext cx="5181600" cy="79057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Segmento e mercado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8B3C4A8-2613-F94B-E486-9D49971266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549650"/>
            <a:ext cx="5562599" cy="267017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200" dirty="0"/>
              <a:t>Atuamos na etapa da produção do vinho, mais especificamente no processo de maturação.</a:t>
            </a:r>
          </a:p>
        </p:txBody>
      </p:sp>
      <p:grpSp>
        <p:nvGrpSpPr>
          <p:cNvPr id="38" name="Group 29">
            <a:extLst>
              <a:ext uri="{FF2B5EF4-FFF2-40B4-BE49-F238E27FC236}">
                <a16:creationId xmlns:a16="http://schemas.microsoft.com/office/drawing/2014/main" id="{2C96D671-CB09-4A40-87DE-E5042068B0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8167025" y="76200"/>
            <a:ext cx="3997615" cy="6816079"/>
            <a:chOff x="8059620" y="41922"/>
            <a:chExt cx="3997615" cy="6816077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21A0628A-CD3B-450E-BF5A-04678A41E4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818" b="17291"/>
            <a:stretch/>
          </p:blipFill>
          <p:spPr>
            <a:xfrm flipH="1">
              <a:off x="8059620" y="1345934"/>
              <a:ext cx="3997615" cy="5512065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E96386AA-8B39-4EAE-8E84-F62C12CCE9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0690"/>
            <a:stretch/>
          </p:blipFill>
          <p:spPr>
            <a:xfrm>
              <a:off x="8915400" y="41922"/>
              <a:ext cx="3141835" cy="6816077"/>
            </a:xfrm>
            <a:prstGeom prst="rect">
              <a:avLst/>
            </a:prstGeom>
          </p:spPr>
        </p:pic>
      </p:grpSp>
      <p:pic>
        <p:nvPicPr>
          <p:cNvPr id="6" name="Imagem 5" descr="Barris de vinho em prateleiras">
            <a:extLst>
              <a:ext uri="{FF2B5EF4-FFF2-40B4-BE49-F238E27FC236}">
                <a16:creationId xmlns:a16="http://schemas.microsoft.com/office/drawing/2014/main" id="{2BA8DB7A-460C-1880-31AB-A820AB99C39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40" r="23260"/>
          <a:stretch/>
        </p:blipFill>
        <p:spPr>
          <a:xfrm>
            <a:off x="6671775" y="891938"/>
            <a:ext cx="5046291" cy="5046291"/>
          </a:xfrm>
          <a:custGeom>
            <a:avLst/>
            <a:gdLst/>
            <a:ahLst/>
            <a:cxnLst/>
            <a:rect l="l" t="t" r="r" b="b"/>
            <a:pathLst>
              <a:path w="4800600" h="4800600">
                <a:moveTo>
                  <a:pt x="2400300" y="0"/>
                </a:moveTo>
                <a:cubicBezTo>
                  <a:pt x="3725949" y="0"/>
                  <a:pt x="4800600" y="1074651"/>
                  <a:pt x="4800600" y="2400300"/>
                </a:cubicBezTo>
                <a:cubicBezTo>
                  <a:pt x="4800600" y="3725949"/>
                  <a:pt x="3725949" y="4800600"/>
                  <a:pt x="2400300" y="4800600"/>
                </a:cubicBezTo>
                <a:cubicBezTo>
                  <a:pt x="1074651" y="4800600"/>
                  <a:pt x="0" y="3725949"/>
                  <a:pt x="0" y="2400300"/>
                </a:cubicBezTo>
                <a:cubicBezTo>
                  <a:pt x="0" y="1074651"/>
                  <a:pt x="1074651" y="0"/>
                  <a:pt x="2400300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496320343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7AB7BDB5-BE0D-446B-AA57-16A1D859E5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3048" y="1"/>
            <a:ext cx="5236971" cy="6858000"/>
            <a:chOff x="20829" y="1"/>
            <a:chExt cx="5236971" cy="6857999"/>
          </a:xfrm>
        </p:grpSpPr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8908FD00-E296-493C-89F7-EE7DB15D20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29" y="692703"/>
              <a:ext cx="5236971" cy="6165297"/>
            </a:xfrm>
            <a:prstGeom prst="rect">
              <a:avLst/>
            </a:prstGeom>
          </p:spPr>
        </p:pic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0E9000E1-E55C-4724-B0E8-CC588826F5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154" b="19117"/>
            <a:stretch/>
          </p:blipFill>
          <p:spPr>
            <a:xfrm rot="5400000">
              <a:off x="393956" y="-373126"/>
              <a:ext cx="4197222" cy="4943475"/>
            </a:xfrm>
            <a:prstGeom prst="rect">
              <a:avLst/>
            </a:prstGeom>
          </p:spPr>
        </p:pic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F95405C5-C457-AF66-1291-14C256680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559813"/>
            <a:ext cx="3352799" cy="5577934"/>
          </a:xfrm>
        </p:spPr>
        <p:txBody>
          <a:bodyPr>
            <a:normAutofit/>
          </a:bodyPr>
          <a:lstStyle/>
          <a:p>
            <a:pPr algn="ctr"/>
            <a:r>
              <a:rPr lang="pt-BR" sz="3200" dirty="0"/>
              <a:t>Armazenamento de vinhos</a:t>
            </a:r>
          </a:p>
        </p:txBody>
      </p:sp>
      <p:graphicFrame>
        <p:nvGraphicFramePr>
          <p:cNvPr id="5" name="Espaço Reservado para Conteúdo 2">
            <a:extLst>
              <a:ext uri="{FF2B5EF4-FFF2-40B4-BE49-F238E27FC236}">
                <a16:creationId xmlns:a16="http://schemas.microsoft.com/office/drawing/2014/main" id="{053088C2-99C9-2D30-B6A3-B792BE880EB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15564715"/>
              </p:ext>
            </p:extLst>
          </p:nvPr>
        </p:nvGraphicFramePr>
        <p:xfrm>
          <a:off x="4807223" y="457200"/>
          <a:ext cx="7003777" cy="58436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2" name="Gráfico 11" descr="Vinho com preenchimento sólido">
            <a:extLst>
              <a:ext uri="{FF2B5EF4-FFF2-40B4-BE49-F238E27FC236}">
                <a16:creationId xmlns:a16="http://schemas.microsoft.com/office/drawing/2014/main" id="{08698768-4BF1-B9F1-8DE3-60CAB546BF6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324477" y="292180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198069"/>
      </p:ext>
    </p:extLst>
  </p:cSld>
  <p:clrMapOvr>
    <a:masterClrMapping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BC8BBE5-981E-4B0B-9654-32B5668BFF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D6FD602-3113-4FC4-982F-15099614D2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3048" y="0"/>
            <a:ext cx="7724071" cy="6858000"/>
            <a:chOff x="4464881" y="0"/>
            <a:chExt cx="7724071" cy="6858000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B8C81AF-BEDB-486F-AB26-181C63BF14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3255" y="0"/>
              <a:ext cx="5115697" cy="685800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E08D8EF1-80CA-4FAD-BD38-F379CECC36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5412135" y="-947254"/>
              <a:ext cx="5562598" cy="7457106"/>
            </a:xfrm>
            <a:prstGeom prst="rect">
              <a:avLst/>
            </a:prstGeom>
            <a:effectLst>
              <a:softEdge rad="0"/>
            </a:effectLst>
          </p:spPr>
        </p:pic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5E9E3F41-31AC-E361-639E-2B4553F1F5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8800" y="586992"/>
            <a:ext cx="5867400" cy="1664573"/>
          </a:xfrm>
        </p:spPr>
        <p:txBody>
          <a:bodyPr>
            <a:normAutofit/>
          </a:bodyPr>
          <a:lstStyle/>
          <a:p>
            <a:pPr algn="ctr"/>
            <a:r>
              <a:rPr lang="pt-BR" dirty="0"/>
              <a:t>A Soluções Grand Vinum</a:t>
            </a:r>
          </a:p>
        </p:txBody>
      </p:sp>
      <p:pic>
        <p:nvPicPr>
          <p:cNvPr id="7" name="Graphic 6" descr="Na mosca">
            <a:extLst>
              <a:ext uri="{FF2B5EF4-FFF2-40B4-BE49-F238E27FC236}">
                <a16:creationId xmlns:a16="http://schemas.microsoft.com/office/drawing/2014/main" id="{978F5539-1230-8A91-C7DF-9ADCFAF511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6552" y="1109972"/>
            <a:ext cx="4724400" cy="4724400"/>
          </a:xfrm>
          <a:prstGeom prst="rect">
            <a:avLst/>
          </a:prstGeom>
        </p:spPr>
      </p:pic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EEF0776-DC4A-747A-3FDB-22838B9A96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38860" y="2411653"/>
            <a:ext cx="5867022" cy="392882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1800" dirty="0"/>
              <a:t>Somos uma empresa que tem como objetivo aprimorar o controle de temperatura e umidade, para um armazenamento supereficiente em vinícolas.</a:t>
            </a:r>
          </a:p>
        </p:txBody>
      </p:sp>
    </p:spTree>
    <p:extLst>
      <p:ext uri="{BB962C8B-B14F-4D97-AF65-F5344CB8AC3E}">
        <p14:creationId xmlns:p14="http://schemas.microsoft.com/office/powerpoint/2010/main" val="1251885506"/>
      </p:ext>
    </p:extLst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53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BC526B7A-4801-4FD1-95C8-03AF22629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0"/>
            <a:ext cx="3654612" cy="4575348"/>
          </a:xfrm>
          <a:prstGeom prst="rect">
            <a:avLst/>
          </a:prstGeom>
        </p:spPr>
      </p:pic>
      <p:sp useBgFill="1">
        <p:nvSpPr>
          <p:cNvPr id="58" name="Rectangle 57">
            <a:extLst>
              <a:ext uri="{FF2B5EF4-FFF2-40B4-BE49-F238E27FC236}">
                <a16:creationId xmlns:a16="http://schemas.microsoft.com/office/drawing/2014/main" id="{DE61FBD7-E37C-4B38-BE44-A6D4978D7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2B028756-0FA5-471F-B25F-B44FA1553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A19C2C53-C77D-4569-8377-F6307A1056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3048" y="0"/>
            <a:ext cx="7724071" cy="6858000"/>
            <a:chOff x="4464881" y="0"/>
            <a:chExt cx="7724071" cy="6858000"/>
          </a:xfrm>
        </p:grpSpPr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F91D0B37-4004-4E3A-97FE-EF3C057AA4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3255" y="0"/>
              <a:ext cx="5115697" cy="6858000"/>
            </a:xfrm>
            <a:prstGeom prst="rect">
              <a:avLst/>
            </a:prstGeom>
          </p:spPr>
        </p:pic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1E0457E7-51E7-4FFE-B085-40494AC3E8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5412135" y="-947254"/>
              <a:ext cx="5562598" cy="7457106"/>
            </a:xfrm>
            <a:prstGeom prst="rect">
              <a:avLst/>
            </a:prstGeom>
            <a:effectLst>
              <a:softEdge rad="0"/>
            </a:effectLst>
          </p:spPr>
        </p:pic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3DB933CA-08E3-0122-1357-95203DB21F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9800" y="744909"/>
            <a:ext cx="5562600" cy="315541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dirty="0"/>
              <a:t>Diagrama de visão de negócio</a:t>
            </a:r>
          </a:p>
        </p:txBody>
      </p:sp>
      <p:pic>
        <p:nvPicPr>
          <p:cNvPr id="6" name="Imagem 5" descr="Diagrama&#10;&#10;Descrição gerada automaticamente">
            <a:extLst>
              <a:ext uri="{FF2B5EF4-FFF2-40B4-BE49-F238E27FC236}">
                <a16:creationId xmlns:a16="http://schemas.microsoft.com/office/drawing/2014/main" id="{AB31D065-801C-844A-E6B4-BDDAEAB6A0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0421" y="139822"/>
            <a:ext cx="5466010" cy="656577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3851985"/>
      </p:ext>
    </p:extLst>
  </p:cSld>
  <p:clrMapOvr>
    <a:masterClrMapping/>
  </p:clrMapOvr>
  <p:transition spd="med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BC526B7A-4801-4FD1-95C8-03AF22629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0"/>
            <a:ext cx="3654612" cy="4575348"/>
          </a:xfrm>
          <a:prstGeom prst="rect">
            <a:avLst/>
          </a:prstGeom>
        </p:spPr>
      </p:pic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297F7562-DBE2-4729-835D-1486BBB437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-2627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CE0245F-7D4D-413E-940B-1D9D9A1711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627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BB11B77-16CE-4796-9677-F0ED67FCEC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0" y="0"/>
            <a:ext cx="7724071" cy="6858000"/>
            <a:chOff x="4464881" y="0"/>
            <a:chExt cx="7724071" cy="6858000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EF26510D-AF6F-45BA-9996-9EA0F149D0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3255" y="0"/>
              <a:ext cx="5115697" cy="6858000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5E04EA3F-927A-42F5-96EF-44DCE97863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5412135" y="-947254"/>
              <a:ext cx="5562598" cy="7457106"/>
            </a:xfrm>
            <a:prstGeom prst="rect">
              <a:avLst/>
            </a:prstGeom>
            <a:effectLst>
              <a:softEdge rad="0"/>
            </a:effectLst>
          </p:spPr>
        </p:pic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5E34E59F-E44F-8F02-009D-EDBAFEDA90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09930" y="744909"/>
            <a:ext cx="4323376" cy="291269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dirty="0"/>
              <a:t>Ferramenta de </a:t>
            </a:r>
            <a:r>
              <a:rPr lang="en-US" dirty="0" err="1"/>
              <a:t>Gestão</a:t>
            </a:r>
            <a:endParaRPr lang="en-US" dirty="0"/>
          </a:p>
        </p:txBody>
      </p:sp>
      <p:pic>
        <p:nvPicPr>
          <p:cNvPr id="5" name="Imagem 4" descr="Logotipo&#10;&#10;Descrição gerada automaticamente">
            <a:extLst>
              <a:ext uri="{FF2B5EF4-FFF2-40B4-BE49-F238E27FC236}">
                <a16:creationId xmlns:a16="http://schemas.microsoft.com/office/drawing/2014/main" id="{A4F1F74F-B1B3-585F-6A93-703B63EEAF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229" y="1625750"/>
            <a:ext cx="6402214" cy="3601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431085"/>
      </p:ext>
    </p:extLst>
  </p:cSld>
  <p:clrMapOvr>
    <a:masterClrMapping/>
  </p:clrMapOvr>
  <p:transition spd="med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4D23B5-5B40-6E98-726F-4A1A2A9C4A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746006"/>
            <a:ext cx="10895106" cy="1325563"/>
          </a:xfrm>
        </p:spPr>
        <p:txBody>
          <a:bodyPr/>
          <a:lstStyle/>
          <a:p>
            <a:pPr algn="ctr"/>
            <a:r>
              <a:rPr lang="pt-BR"/>
              <a:t>Site Institucional</a:t>
            </a:r>
            <a:endParaRPr lang="pt-BR" dirty="0"/>
          </a:p>
        </p:txBody>
      </p:sp>
      <p:pic>
        <p:nvPicPr>
          <p:cNvPr id="5" name="Gráfico 4" descr="Internet estrutura de tópicos">
            <a:extLst>
              <a:ext uri="{FF2B5EF4-FFF2-40B4-BE49-F238E27FC236}">
                <a16:creationId xmlns:a16="http://schemas.microsoft.com/office/drawing/2014/main" id="{78899A95-B546-52E0-A72C-93A7C7076C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20653" y="1691323"/>
            <a:ext cx="3571188" cy="357118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49494082"/>
      </p:ext>
    </p:extLst>
  </p:cSld>
  <p:clrMapOvr>
    <a:masterClrMapping/>
  </p:clrMapOvr>
  <p:transition spd="med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C526B7A-4801-4FD1-95C8-03AF22629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0"/>
            <a:ext cx="3654612" cy="4575348"/>
          </a:xfrm>
          <a:prstGeom prst="rect">
            <a:avLst/>
          </a:prstGeom>
        </p:spPr>
      </p:pic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37FDDF72-DE39-4F99-A3C1-DD9D7815D7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E4ECE80-3AD1-450C-B62A-98788F1939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5" name="Espaço Reservado para Conteúdo 4" descr="Barril de madeira no fundo">
            <a:extLst>
              <a:ext uri="{FF2B5EF4-FFF2-40B4-BE49-F238E27FC236}">
                <a16:creationId xmlns:a16="http://schemas.microsoft.com/office/drawing/2014/main" id="{AF315996-DD1F-69CB-7382-DF0E34BD69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4"/>
            <a:ext cx="12197953" cy="6858000"/>
          </a:xfrm>
        </p:spPr>
      </p:pic>
    </p:spTree>
    <p:extLst>
      <p:ext uri="{BB962C8B-B14F-4D97-AF65-F5344CB8AC3E}">
        <p14:creationId xmlns:p14="http://schemas.microsoft.com/office/powerpoint/2010/main" val="2591896202"/>
      </p:ext>
    </p:extLst>
  </p:cSld>
  <p:clrMapOvr>
    <a:masterClrMapping/>
  </p:clrMapOvr>
  <p:transition spd="med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F8C7813-D04A-994F-05DD-E471BA683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Espaço Reservado para Conteúdo 4" descr="Site&#10;&#10;Descrição gerada automaticamente">
            <a:extLst>
              <a:ext uri="{FF2B5EF4-FFF2-40B4-BE49-F238E27FC236}">
                <a16:creationId xmlns:a16="http://schemas.microsoft.com/office/drawing/2014/main" id="{546627E0-A1DD-78E6-4D3B-138B0C12A6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7953" cy="6858000"/>
          </a:xfrm>
        </p:spPr>
      </p:pic>
    </p:spTree>
    <p:extLst>
      <p:ext uri="{BB962C8B-B14F-4D97-AF65-F5344CB8AC3E}">
        <p14:creationId xmlns:p14="http://schemas.microsoft.com/office/powerpoint/2010/main" val="1264007396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DappledVTI">
  <a:themeElements>
    <a:clrScheme name="Custom 81">
      <a:dk1>
        <a:sysClr val="windowText" lastClr="000000"/>
      </a:dk1>
      <a:lt1>
        <a:sysClr val="window" lastClr="FFFFFF"/>
      </a:lt1>
      <a:dk2>
        <a:srgbClr val="21363B"/>
      </a:dk2>
      <a:lt2>
        <a:srgbClr val="F4F2F0"/>
      </a:lt2>
      <a:accent1>
        <a:srgbClr val="758468"/>
      </a:accent1>
      <a:accent2>
        <a:srgbClr val="B5A7AC"/>
      </a:accent2>
      <a:accent3>
        <a:srgbClr val="CC9C6F"/>
      </a:accent3>
      <a:accent4>
        <a:srgbClr val="767640"/>
      </a:accent4>
      <a:accent5>
        <a:srgbClr val="A5B295"/>
      </a:accent5>
      <a:accent6>
        <a:srgbClr val="C19DA7"/>
      </a:accent6>
      <a:hlink>
        <a:srgbClr val="D13D6E"/>
      </a:hlink>
      <a:folHlink>
        <a:srgbClr val="6C9D92"/>
      </a:folHlink>
    </a:clrScheme>
    <a:fontScheme name="Custom 67">
      <a:majorFont>
        <a:latin typeface="Sabon Next L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ppledVTI" id="{204FEFAB-F02B-4FE8-B509-C50A618B972D}" vid="{7EAEADA8-5A8E-45B2-B0E4-448EC7E7A94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548</TotalTime>
  <Words>231</Words>
  <Application>Microsoft Office PowerPoint</Application>
  <PresentationFormat>Widescreen</PresentationFormat>
  <Paragraphs>22</Paragraphs>
  <Slides>15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15</vt:i4>
      </vt:variant>
    </vt:vector>
  </HeadingPairs>
  <TitlesOfParts>
    <vt:vector size="21" baseType="lpstr">
      <vt:lpstr>Arial</vt:lpstr>
      <vt:lpstr>Avenir Next LT Pro</vt:lpstr>
      <vt:lpstr>AvenirNext LT Pro Medium</vt:lpstr>
      <vt:lpstr>Montserrat</vt:lpstr>
      <vt:lpstr>Sabon Next LT</vt:lpstr>
      <vt:lpstr>DappledVTI</vt:lpstr>
      <vt:lpstr>SOLUÇÕES GRAND VINUM</vt:lpstr>
      <vt:lpstr>Segmento e mercado</vt:lpstr>
      <vt:lpstr>Armazenamento de vinhos</vt:lpstr>
      <vt:lpstr>A Soluções Grand Vinum</vt:lpstr>
      <vt:lpstr>Diagrama de visão de negócio</vt:lpstr>
      <vt:lpstr>Ferramenta de Gestão</vt:lpstr>
      <vt:lpstr>Site Institucional</vt:lpstr>
      <vt:lpstr>Apresentação do PowerPoint</vt:lpstr>
      <vt:lpstr>Apresentação do PowerPoint</vt:lpstr>
      <vt:lpstr>Apresentação do PowerPoint</vt:lpstr>
      <vt:lpstr>Apresentação do PowerPoint</vt:lpstr>
      <vt:lpstr>Simulador financeiro</vt:lpstr>
      <vt:lpstr>Tabelas do Banco de Dados</vt:lpstr>
      <vt:lpstr>Demonstração Arduino</vt:lpstr>
      <vt:lpstr>Próximos passos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SOLUÇÕES GRAND VINUM</dc:title>
  <dc:creator>JEFFERSON ARAUJO SILVA .</dc:creator>
  <cp:lastModifiedBy>LEONARDO DA NAVE .</cp:lastModifiedBy>
  <cp:revision>7</cp:revision>
  <dcterms:created xsi:type="dcterms:W3CDTF">2022-09-04T13:27:00Z</dcterms:created>
  <dcterms:modified xsi:type="dcterms:W3CDTF">2022-09-06T02:02:05Z</dcterms:modified>
</cp:coreProperties>
</file>